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.xml" ContentType="application/vnd.openxmlformats-officedocument.presentationml.notesSlide+xml"/>
  <Override PartName="/ppt/ink/ink3.xml" ContentType="application/inkml+xml"/>
  <Override PartName="/ppt/notesSlides/notesSlide5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6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7.xml" ContentType="application/vnd.openxmlformats-officedocument.presentationml.notesSlide+xml"/>
  <Override PartName="/ppt/ink/ink9.xml" ContentType="application/inkml+xml"/>
  <Override PartName="/ppt/notesSlides/notesSlide8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notesSlides/notesSlide9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65" r:id="rId3"/>
    <p:sldId id="287" r:id="rId4"/>
    <p:sldId id="289" r:id="rId5"/>
    <p:sldId id="288" r:id="rId6"/>
    <p:sldId id="279" r:id="rId7"/>
    <p:sldId id="280" r:id="rId8"/>
    <p:sldId id="257" r:id="rId9"/>
    <p:sldId id="268" r:id="rId10"/>
    <p:sldId id="269" r:id="rId11"/>
    <p:sldId id="267" r:id="rId12"/>
    <p:sldId id="258" r:id="rId13"/>
    <p:sldId id="259" r:id="rId14"/>
    <p:sldId id="270" r:id="rId15"/>
    <p:sldId id="260" r:id="rId16"/>
    <p:sldId id="290" r:id="rId17"/>
    <p:sldId id="261" r:id="rId18"/>
    <p:sldId id="263" r:id="rId19"/>
    <p:sldId id="275" r:id="rId20"/>
    <p:sldId id="292" r:id="rId21"/>
    <p:sldId id="276" r:id="rId22"/>
    <p:sldId id="277" r:id="rId23"/>
    <p:sldId id="282" r:id="rId24"/>
    <p:sldId id="283" r:id="rId25"/>
    <p:sldId id="281" r:id="rId26"/>
    <p:sldId id="293" r:id="rId27"/>
    <p:sldId id="294" r:id="rId28"/>
    <p:sldId id="274" r:id="rId29"/>
    <p:sldId id="295" r:id="rId30"/>
    <p:sldId id="296" r:id="rId31"/>
    <p:sldId id="297" r:id="rId32"/>
    <p:sldId id="278" r:id="rId33"/>
    <p:sldId id="298" r:id="rId34"/>
    <p:sldId id="284" r:id="rId35"/>
    <p:sldId id="291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1"/>
    <p:restoredTop sz="89456"/>
  </p:normalViewPr>
  <p:slideViewPr>
    <p:cSldViewPr snapToGrid="0" snapToObjects="1">
      <p:cViewPr varScale="1">
        <p:scale>
          <a:sx n="114" d="100"/>
          <a:sy n="114" d="100"/>
        </p:scale>
        <p:origin x="60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8T23:13:18.00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3507 807 24575,'98'-10'0,"-1"0"0,-123 9 0,90-2 0,55 0 0,-54 5 0,-121 11 0,-20 13 0,19-13 0,6 3 0,-4-5 0,11 0 0,-5 0 0,17-1 0,-1 0 0,18-5 0,-7-1 0,13-4 0,3 0 0,29 0 0,6 0 0,14 0 0,-2 0 0,-5 0 0,7 0 0,-1 0 0,-6 0 0,5 0 0,-16 4 0,9-3 0,-15 7 0,-1-7 0,-5 6 0,-5-6 0,0 6 0,-4 1 0,-13 1 0,-13 4 0,-29-2 0,-9 0 0,-22 2 0,-11 0-492,42-9 0,-1-1 376,-4 4 1,0-1 115,-5-5 0,0-1 0,3 4 0,1-1 0,-40-3 0,26 0 0,4 0 0,2 0-192,2 0 0,-1 0 192,3 0 0,-14 0 0,17 0 0,15-5 0,8 4 983,11-7-776,5 3 202,7 0-409,7-2 0,2-1 0,3-1 0,3-2 0,11 7 0,6-4 0,15 7 0,-5-8 0,11 8 0,-11-3 0,5 4 0,-11 0 0,-1 0 0,-10 0 0,0 0 0,-5 0 0,-33 0 0,-11 0 0,-34 0 0,-12 0 0,-11 0-492,43 0 0,-3 0 418,-8 0 0,0 0 74,4 0 0,-1 0 0,-9-1 0,3 2-577,-27 4 577,33-5 0,1 1 0,-31 10 0,-7-4 0,-5 1 0,32-3 0,2-5 0,23 0 0,13 0 0,7 0 0,75-5 983,-12-2-868,55-4 496,-30 4-611,-15-3 0,-1 9 0,-5-8 0,-16 8 0,-3-3 0,-17 4 0,-51 0 0,9 0 0,-61 0 0,18 0-535,-15 0 535,0 6 0,22 0 0,-17 1 0,17 4 0,-22-4 0,8 0 0,9-1 0,3-6 0,20 0 0,-4 0 0,19 0 0,7 0 0,7 0 535,10 0-535,0 0 0,6 0 0,-1 0 0,-4 0 0,-20 0 0,5 0 0,-21 0 0,17 0 0,-10 0 0,11 0 0,-5 0 0,5 0 0,1 0 0,9 0 0,-1 0 0,12 0 0,-4 0 0,24-18 0,-3 10 0,17-15 0,5 10 0,-4-2 0,6 0 0,-9 2 0,-5 0 0,-1 3 0,1-3 0,-5 4 0,0 1 0,-6 0 0,1 3 0,0-2 0,0 3 0,4 0 0,6 0 0,6 0 0,30-2 0,-13-4 0,27 4 0,-18-4 0,1 4 0,4 0 0,-4-4 0,6 9 0,0-5 0,-7 2 0,-1 3 0,0-4 0,-5 0 0,5 4 0,-7-9 0,0 9 0,0-3 0,1-1 0,-1 4 0,0-9 0,-6 9 0,5-8 0,-4 7 0,5-7 0,-6 3 0,5 1 0,-5-5 0,1 9 0,-2-8 0,-6 4 0,0-1 0,0-2 0,0 2 0,0-4 0,0 1 0,0 3 0,0-3 0,-5 4 0,4 0 0,-4-3 0,5 2 0,0 1 0,0-4 0,6 8 0,8-12 0,-5 11 0,10-12 0,-17 9 0,3-1 0,-5-3 0,6 3 0,-4 1 0,4-4 0,-11 4 0,4-5 0,-4 0 0,5 5 0,-5-3 0,3 2 0,-8-3 0,4 4 0,0-3 0,-4 7 0,3-8 0,1 4 0,-4 0 0,4-4 0,-1 8 0,-3-7 0,4 8 0,0-9 0,-4 8 0,3-7 0,-4 7 0,5-3 0,-4 0 0,3 3 0,-4-3 0,0 4 0,-1-4 0,1 3 0,5-3 0,-4 4 0,4 0 0,-1-4 0,-3 2 0,4-2 0,-5 4 0,-1 0 0,1-4 0,0 3 0,-1-3 0,-3 4 0,2-4 0,-7 3 0,8-7 0,-4 7 0,1-6 0,2 2 0,-3 0 0,1-2 0,2 2 0,-6-4 0,2 1 0,-4 0 0,0 0 0,0 0 0,-4 0 0,3-1 0,-6 1 0,3-3 0,-4 2 0,0-3 0,0 0 0,0 2 0,0-6 0,0 7 0,0-4 0,0 1 0,0 3 0,0-4 0,0 5 0,0 0 0,-7-4 0,1 3 0,-2-3 0,1 8 0,2-7 0,-3 9 0,-7-5 0,1 7 0,-11 0 0,-5 0 0,-13 15 0,-10 11 0,-20 12 0,29-9 0,-2 2-441,-3-6 1,0 0 440,-8 7 0,0 0 0,3-3 0,2-2 0,-29 14 0,31-14 0,1-2 0,-21 2 0,-17 17 0,5-22 0,15 6 0,3-15 0,13 3 0,2-5 0,13-6 0,1 4 0,6-8 0,5 4 881,1-1-881,5-3 0,0 7 0,0-4 0,1 1 0,-6 4 0,4-4 0,-4 4 0,0 0 0,-1 0 0,0 1 0,-4-1 0,4 0 0,-5 5 0,-1 2 0,1 3 0,-1 6 0,-1 1 0,1 0 0,4 3 0,3-9 0,8 8 0,-2-9 0,6 8 0,-2-8 0,4 4 0,4-5 0,-3-1 0,7 1 0,-7 0 0,7-5 0,-3-1 0,4-4 0,-4 4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8T23:19:18.3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1392 352 24575,'-46'0'0,"-6"0"0,1 0 0,-14 0 0,6 0 0,-21 0 0,37 0 0,-9 0 0,1 0 0,15 0 0,-52 0 0,43 0 0,-12 0 0,12 0 0,-2 0 0,16 0 0,1 0 0,12 0 0,2 0 0,7 0 0,1-4 0,5-8 0,3-2 0,7-7 0,8 3 0,17-8 0,6-1 0,13-8 0,-4 1 0,9-1 0,-4 6 0,-2 2 0,-7 6 0,-8 5 0,-6 2 0,-9 5 0,1 3 0,-11 3 0,2 3 0,-51 0 0,7 0 0,-59 0 0,37 0 0,-33 0 0,25 0 0,-28 6 0,14 0 0,-6 7 0,16-1 0,1 0 0,15-1 0,1-1 0,12-4 0,2 3 0,11-8 0,6 7 0,5-7 0,5 3 0,33-4 0,-3-5 0,37-1 0,-8-5 0,6-1 0,0 1 0,7 4 0,-11-3 0,9 9 0,-18-4 0,5 5 0,-12 0 0,-8 0 0,-6 0 0,-10 0 0,0 0 0,-5 0 0,0 0 0,-46 10 0,12 1 0,-39 6 0,22 3 0,7-5 0,-5 6 0,15-6 0,-2-1 0,14-5 0,2-1 0,4 0 0,3 0 0,43-3 0,-9-2 0,43-3 0,-22 0 0,15 0 0,-6 5 0,5-4 0,-7 4 0,-6 0 0,-8-4 0,-8 4 0,-6-1 0,-10-3 0,3 4 0,-13-2 0,3-2 0,-7 9 0,-40 1 0,0 2 0,-43 3 0,12-4 0,-16 0 0,20 0 0,-25 0 0,26 0 0,-14 0 0,10 0 0,8-1 0,7-4 0,11-2 0,6-5 0,18 3 0,-3-2 0,10 3 0,36-4 0,-5 0 0,33 0 0,-14 0 0,7 0 0,34 0 0,-17 0 0,24 0 0,-33 0 0,0 0 0,0 0 0,-7 0 0,6 0 0,-12 0 0,11-5 0,-11 3 0,5-3 0,-7 5 0,-5-4 0,-3 3 0,1-4 0,-4 5 0,-1 0 0,-3 0 0,-8 0 0,9 0 0,-9 0 0,0 0 0,-3 0 0,-7 0 0,3 0 0,-4 0 0,0 0 0,4 0 0,-3 0 0,2 0 0,-3 0 0,0 0 0,3 0 0,-2 0 0,3 0 0,0 0 0,-3 0 0,8 0 0,-4 0 0,0 0 0,0 0 0,-5 0 0,0 0 0,3 4 0,-6 0 0,-1 8 0,-23-3 0,-15 4 0,-17-2 0,-13 1 0,11-1 0,-17 7 0,10-5 0,-14 4 0,1 1 0,6-5 0,-5 5 0,20-7 0,-11 0 0,19 0 0,-5 0 0,6 0 0,1-1 0,6 0 0,-5-4 0,15 2 0,-8-7 0,15 3 0,-9-4 0,9 0 0,-3 0 0,8 0 0,-3 0 0,4 0 0,-1 0 0,2 0 0,0 0 0,2 0 0,-2 0 0,4 0 0,-4 0 0,3 0 0,-3 0 0,4 0 0,0 0 0,-4 0 0,3 0 0,-2 0 0,3-3 0,32 2 0,-16-2 0,18 3 0,-55 0 0,14 0 0,-21 0 0,24 0 0,3 0 0,-3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8T23:19:22.4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23 650 24575,'29'0'0,"10"0"0,-13 0 0,6 0 0,1 0 0,-12 0 0,7 0 0,-5 0 0,-4 0 0,4 0 0,-6 0 0,6 0 0,-8 0 0,6 0 0,-7 0 0,-1 0 0,4 0 0,7 0 0,0 0 0,0 0 0,-3 0 0,-12 0 0,7 0 0,-2 0 0,-1 0 0,4 0 0,-4 0 0,0 0 0,4 0 0,-8 0 0,8 0 0,-8 0 0,7 0 0,-7 0 0,4 0 0,-5 0 0,0 0 0,7 0 0,-5 0 0,10-4 0,-10 3 0,6-7 0,-7 3 0,8 1 0,-4-4 0,5 3 0,-1-4 0,1 0 0,0 4 0,-1-3 0,6 3 0,-4-4 0,4 3 0,-5-2 0,-1 7 0,1-7 0,0 8 0,-5-8 0,3 7 0,-6-3 0,2 1 0,-4 2 0,0-3 0,3 4 0,-6-6 0,2-3 0,-7-3 0,0 1 0,0-2 0,0 0 0,0-1 0,0-2 0,0 2 0,0-4 0,0 5 0,0 0 0,0 5 0,0 0 0,0-3 0,0 2 0,0-2 0,0 0 0,0 2 0,0-3 0,0 0 0,0-1 0,0-5 0,0 0 0,0 0 0,0 5 0,0-4 0,0 8 0,0-4 0,0 5 0,0 0 0,0-3 0,0 3 0,0-3 0,0-8 0,0 8 0,0-13 0,0 15 0,0-4 0,-3 5 0,-5 4 0,-4-4 0,0 7 0,0-2 0,4-1 0,-4 3 0,-2-2 0,-4-1 0,0 3 0,-4-3 0,3 4 0,-9 0 0,4 0 0,-11 0 0,4 0 0,-4 0 0,6 0 0,5 0 0,-4 0 0,9 0 0,-4 0 0,5 0 0,0 0 0,1 0 0,-1 0 0,0 0 0,0 0 0,0 0 0,1 0 0,-1 0 0,0 4 0,0-3 0,1 3 0,-1 0 0,0-3 0,0 2 0,0-3 0,1 0 0,-1 0 0,-5 0 0,4 0 0,-4 0 0,5 0 0,1 0 0,-1 0 0,4 0 0,-2 0 0,6 0 0,-6 0 0,6 0 0,-2 0 0,0 0 0,2 0 0,-2 0 0,0 0 0,2 0 0,-2 0 0,0 0 0,3 0 0,-2 0 0,35 0 0,-1 0 0,29 5 0,-9 1 0,31 10 0,-17-4 0,25 5 0,-25-6 0,-6 0 0,4 5 0,-11-4 0,5 4 0,-7-5 0,-5-1 0,3 0 0,-9-4 0,4 3 0,-6-8 0,-5 7 0,-1-7 0,-10 3 0,-1 0 0,-4-3 0,0 2 0,0 4 0,-33-5 0,9 4 0,-36-6 0,16 0 0,-6 0 0,-7 0 0,-2 0 0,-6 0 0,0 0 0,-1 0 0,8 0 0,-6 0 0,12 0 0,1 0 0,2 0 0,10 0 0,-9 0 0,14 0 0,-8 0 0,15 0 0,1 4 0,5-3 0,5 2 0,0-3 0,-6 0 0,0 0 0,-1 0 0,-1 0 0,-1 0 0,2 0 0,-1 0 0,8 0 0,0 0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8T23:19:18.3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1392 352 24575,'-46'0'0,"-6"0"0,1 0 0,-14 0 0,6 0 0,-21 0 0,37 0 0,-9 0 0,1 0 0,15 0 0,-52 0 0,43 0 0,-12 0 0,12 0 0,-2 0 0,16 0 0,1 0 0,12 0 0,2 0 0,7 0 0,1-4 0,5-8 0,3-2 0,7-7 0,8 3 0,17-8 0,6-1 0,13-8 0,-4 1 0,9-1 0,-4 6 0,-2 2 0,-7 6 0,-8 5 0,-6 2 0,-9 5 0,1 3 0,-11 3 0,2 3 0,-51 0 0,7 0 0,-59 0 0,37 0 0,-33 0 0,25 0 0,-28 6 0,14 0 0,-6 7 0,16-1 0,1 0 0,15-1 0,1-1 0,12-4 0,2 3 0,11-8 0,6 7 0,5-7 0,5 3 0,33-4 0,-3-5 0,37-1 0,-8-5 0,6-1 0,0 1 0,7 4 0,-11-3 0,9 9 0,-18-4 0,5 5 0,-12 0 0,-8 0 0,-6 0 0,-10 0 0,0 0 0,-5 0 0,0 0 0,-46 10 0,12 1 0,-39 6 0,22 3 0,7-5 0,-5 6 0,15-6 0,-2-1 0,14-5 0,2-1 0,4 0 0,3 0 0,43-3 0,-9-2 0,43-3 0,-22 0 0,15 0 0,-6 5 0,5-4 0,-7 4 0,-6 0 0,-8-4 0,-8 4 0,-6-1 0,-10-3 0,3 4 0,-13-2 0,3-2 0,-7 9 0,-40 1 0,0 2 0,-43 3 0,12-4 0,-16 0 0,20 0 0,-25 0 0,26 0 0,-14 0 0,10 0 0,8-1 0,7-4 0,11-2 0,6-5 0,18 3 0,-3-2 0,10 3 0,36-4 0,-5 0 0,33 0 0,-14 0 0,7 0 0,34 0 0,-17 0 0,24 0 0,-33 0 0,0 0 0,0 0 0,-7 0 0,6 0 0,-12 0 0,11-5 0,-11 3 0,5-3 0,-7 5 0,-5-4 0,-3 3 0,1-4 0,-4 5 0,-1 0 0,-3 0 0,-8 0 0,9 0 0,-9 0 0,0 0 0,-3 0 0,-7 0 0,3 0 0,-4 0 0,0 0 0,4 0 0,-3 0 0,2 0 0,-3 0 0,0 0 0,3 0 0,-2 0 0,3 0 0,0 0 0,-3 0 0,8 0 0,-4 0 0,0 0 0,0 0 0,-5 0 0,0 0 0,3 4 0,-6 0 0,-1 8 0,-23-3 0,-15 4 0,-17-2 0,-13 1 0,11-1 0,-17 7 0,10-5 0,-14 4 0,1 1 0,6-5 0,-5 5 0,20-7 0,-11 0 0,19 0 0,-5 0 0,6 0 0,1-1 0,6 0 0,-5-4 0,15 2 0,-8-7 0,15 3 0,-9-4 0,9 0 0,-3 0 0,8 0 0,-3 0 0,4 0 0,-1 0 0,2 0 0,0 0 0,2 0 0,-2 0 0,4 0 0,-4 0 0,3 0 0,-3 0 0,4 0 0,0 0 0,-4 0 0,3 0 0,-2 0 0,3-3 0,32 2 0,-16-2 0,18 3 0,-55 0 0,14 0 0,-21 0 0,24 0 0,3 0 0,-3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8T23:19:22.4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23 650 24575,'29'0'0,"10"0"0,-13 0 0,6 0 0,1 0 0,-12 0 0,7 0 0,-5 0 0,-4 0 0,4 0 0,-6 0 0,6 0 0,-8 0 0,6 0 0,-7 0 0,-1 0 0,4 0 0,7 0 0,0 0 0,0 0 0,-3 0 0,-12 0 0,7 0 0,-2 0 0,-1 0 0,4 0 0,-4 0 0,0 0 0,4 0 0,-8 0 0,8 0 0,-8 0 0,7 0 0,-7 0 0,4 0 0,-5 0 0,0 0 0,7 0 0,-5 0 0,10-4 0,-10 3 0,6-7 0,-7 3 0,8 1 0,-4-4 0,5 3 0,-1-4 0,1 0 0,0 4 0,-1-3 0,6 3 0,-4-4 0,4 3 0,-5-2 0,-1 7 0,1-7 0,0 8 0,-5-8 0,3 7 0,-6-3 0,2 1 0,-4 2 0,0-3 0,3 4 0,-6-6 0,2-3 0,-7-3 0,0 1 0,0-2 0,0 0 0,0-1 0,0-2 0,0 2 0,0-4 0,0 5 0,0 0 0,0 5 0,0 0 0,0-3 0,0 2 0,0-2 0,0 0 0,0 2 0,0-3 0,0 0 0,0-1 0,0-5 0,0 0 0,0 0 0,0 5 0,0-4 0,0 8 0,0-4 0,0 5 0,0 0 0,0-3 0,0 3 0,0-3 0,0-8 0,0 8 0,0-13 0,0 15 0,0-4 0,-3 5 0,-5 4 0,-4-4 0,0 7 0,0-2 0,4-1 0,-4 3 0,-2-2 0,-4-1 0,0 3 0,-4-3 0,3 4 0,-9 0 0,4 0 0,-11 0 0,4 0 0,-4 0 0,6 0 0,5 0 0,-4 0 0,9 0 0,-4 0 0,5 0 0,0 0 0,1 0 0,-1 0 0,0 0 0,0 0 0,0 0 0,1 0 0,-1 0 0,0 4 0,0-3 0,1 3 0,-1 0 0,0-3 0,0 2 0,0-3 0,1 0 0,-1 0 0,-5 0 0,4 0 0,-4 0 0,5 0 0,1 0 0,-1 0 0,4 0 0,-2 0 0,6 0 0,-6 0 0,6 0 0,-2 0 0,0 0 0,2 0 0,-2 0 0,0 0 0,2 0 0,-2 0 0,0 0 0,3 0 0,-2 0 0,35 0 0,-1 0 0,29 5 0,-9 1 0,31 10 0,-17-4 0,25 5 0,-25-6 0,-6 0 0,4 5 0,-11-4 0,5 4 0,-7-5 0,-5-1 0,3 0 0,-9-4 0,4 3 0,-6-8 0,-5 7 0,-1-7 0,-10 3 0,-1 0 0,-4-3 0,0 2 0,0 4 0,-33-5 0,9 4 0,-36-6 0,16 0 0,-6 0 0,-7 0 0,-2 0 0,-6 0 0,0 0 0,-1 0 0,8 0 0,-6 0 0,12 0 0,1 0 0,2 0 0,10 0 0,-9 0 0,14 0 0,-8 0 0,15 0 0,1 4 0,5-3 0,5 2 0,0-3 0,-6 0 0,0 0 0,-1 0 0,-1 0 0,-1 0 0,2 0 0,-1 0 0,8 0 0,0 0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8T23:20:38.7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52 321 24575,'56'0'0,"1"0"0,-2 0 0,2 0 0,24 0 0,4 0-492,7 0 0,2 0 164,-27 0 0,1 0 0,-2 0-164,23 0 0,1 0 164,-20 0 0,2 0 0,-2 0-164,21 0 0,0 0 370,-21 0 1,2 0 0,0 0 121,3 0 0,1 0 0,-8 0 0,-5 0 0,-2 0 329,20 0 0,-5 0-329,-1 0 468,-24 0 1,0 0-469,17 0 0,-18 0 0,-15 0 983,-15 0 0,-3 0 0,-9 0-377,-3 11-472,-24 19-134,-36 12 0,4-7 0,-6 0-492,-1-5 0,-3-1 362,-19 12 0,0-2 130,25-15 0,1-2 0,-18 9 0,0-2 0,19-11 0,0-1 0,-4 2 0,1-2 0,-37 10 0,25-9 0,18-11 0,24-3 0,9-4 0,16-7 983,23-10-722,29-11-261,28-16-492,-25 18 0,4 1 251,0 0 1,2-1 240,11-5 0,2 2 0,-4 5 0,-2 1 0,-7 1 0,-2 0-348,2 1 1,-2 1 347,28-7 0,-35 10 0,-1 0 0,26-2 0,-10-4 0,-23 11 0,-13 2 0,-7 5 0,-10 5 0,0 0 983,-41 0-555,10 0 321,-37-4-749,19-2 0,-1-4 0,-16-5 0,13 3 0,-10-2 0,10 3 0,14 6 0,-8-5 0,20 9 0,-8-7 0,13 4 0,0-4 0,38-5 0,5-3 0,37-1 0,-4-5 0,-1 8 0,6-9 0,-6 10 0,8-11 0,-1 11 0,-6-5 0,-3 6 0,-7 1 0,-6 4 0,-8 2 0,-8 1 0,-11 3 0,-6-3 0,-1 4 0,-8 0 0,3 0 0,-4 0 0,3 0 0,-3 0 0,3 0 0,-3 0 0,0 3 0,5 2 0,-4 3 0,7 1 0,-2 3 0,3 2 0,-3 3 0,3 1 0,-7 0 0,2-1 0,-3 1 0,0 5 0,0-4 0,0 4 0,-4-6 0,-1 1 0,-4 0 0,0-1 0,0-3 0,0 2 0,0-7 0,0 3 0,0-4 0,-4 5 0,-10-3 0,-1 2 0,-13-2 0,4 4 0,-11-3 0,5 7 0,-5-7 0,5 3 0,6-4 0,1-1 0,6 0 0,3-4 0,2 2 0,4-6 0,0 2 0,-4-3 0,-1 0 0,-5 0 0,1 0 0,-6 0 0,4 0 0,-9 0 0,4-4 0,-5-1 0,-1-5 0,1 0 0,0 0 0,5 1 0,1-1 0,5 5 0,5-2 0,1 2 0,7-2 0,1-5 0,19 7 0,2-2 0,20 7 0,-1 0 0,13 0 0,-5 0 0,-1 0 0,-8 5 0,-6 4 0,-5 2 0,-6 6 0,-5-7 0,-5 6 0,-3-2 0,-1 8 0,-4 2 0,-20 13 0,-11-4 0,-23 13 0,3-16 0,-14 11 0,12-13 0,-18 3 0,4-7 0,1-7 0,1-5 0,14-6 0,2-1 0,13-5 0,6 0 0,7 0 0,10 0 0,0 0 0,5 0 0,4-10 0,0 3 0,12-12 0,13 9 0,4-3 0,16 2 0,2 0 0,1 1 0,5 3 0,-13 3 0,-1 4 0,-6 0 0,-5 0 0,-6 0 0,-5 0 0,-5 0 0,0 0 0,-63 15 0,-37-4-492,30 0 0,-5 1 62,-15-3-1,0-2 431,13 1 0,0-1 0,-9 1 0,-1 0 0,4 0 0,3-1-417,12-2 1,2-1 416,-2 0 0,2-2-365,-28-2 365,35 0 0,1 0 0,-27 0 0,5 0 0,21 0 983,13-4-240,4-1 154,19-4-897,-2 1 420,9-1-420,3 1 0,2 0 0,3-3 0,8 2 0,12 0 0,12 1 0,10 7 0,7-4 0,-5 5 0,-1 0 0,-9 0 0,-4 0 0,-11 0 0,3 0 0,-13 0 0,0 3 0,-6 11 0,-16 1 0,-23 16 0,-35 1 0,21-12 0,-5 1-492,-11-2 0,-3-1 0,-3 1 0,-3 0 269,-4-3 0,1-1 223,17-3 0,1-1 0,-4 0 0,0-1-335,-31 4 335,0-7 0,4 0 0,25-7 0,14 0 0,10 0 0,18-4 0,5-1 983,10-8 0,6 0-200,3-10-783,0 4 0,0-15 0,20 1 0,11-6 0,30-9 0,9 4 0,14-3 0,3 1 0,-38 25 0,3 2 0,-1-2 0,1 1-327,4 1 1,0 2 326,-8 0 0,-1 1 0,3 2 0,-1 1-200,27-12 200,6 5 0,-9-3 0,-6 10 0,-10-4 0,-8 6 0,-12 0 0,-2 1 647,-11 1-647,-2 3 206,-8-1-206,-2 6 0,-4-6 0,0 6 0,0-10 0,0 6 0,0-10 0,4 1 0,29-26 0,-11 10 0,28-14 0,-27 19 0,4 5 0,-11 1 0,-1 5 0,-5 1 0,-5 4 0,-1 4 0,-4 2 0,0 3 0,-38 12 0,6-4 0,-35 10 0,17-8 0,-1-4 0,1 3 0,0-8 0,5 8 0,2-7 0,11 2 0,1-4 0,10 0 0,-4 0 0,8 0 0,-3 0 0,4 0 0,0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8T23:21:24.8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1595 109 24575,'-52'0'0,"0"0"0,-42 0 0,29 0 0,-1 0 0,-28 0 0,41 0 0,1 0 0,-33 0 0,18 0 0,7 0 0,6 0 0,40 0 0,15 0 0,17 0 0,37 0 0,15 0 0,-21 0 0,3 0-492,4 0 0,1 0 410,10 0 1,1 0 81,5 0 0,1 0-492,4 0 0,1 0 27,6 0 1,-1 0 464,-4-4 0,0 1 0,10 2 0,0 0 0,-8-6 0,-4 0 0,-11 6 0,-2 0-378,0-6 1,-2 1 377,32 4-331,0-4 331,-12 6 0,-18 0 970,-20 0-970,-9 0 983,-18 0-67,-5 0-916,-82 6 0,-5 8-386,3-3 1,-6 1 385,5 2 0,-1 2 0,1 3 0,-3 0 0,-9-2 0,0 0 0,9 5 0,0 1 0,-9-6 0,1-1 0,14 3 0,2-1 0,-2-3 0,3-1-190,-32 8 190,49-9 0,1-1 0,-28 2 0,-8 10-34,9-10 34,10 3 0,15-6 0,7-1 983,13-4-345,7-2-26,9-4-612,9 0 39,46-5-39,-1-1 0,36-6 0,-12-5 0,-5 4 0,13-5 0,-20 3 0,4 2 0,-13 2 0,-12 3 0,-2 7 0,-16-7 0,-1 7 0,-77-2 0,1 3 0,1 0 0,-6 0-492,3 0 0,0 0 241,-2 0 0,-2 0 251,-8 0 0,-1 0 0,-2 0 0,4 0 0,20 0 0,1 0-332,-13 0 1,2 0 331,-14 0 0,25 0 0,1 0 0,-21 0 0,9 0 0,18 0 0,18 0 983,7-4-533,11-1 266,9-2-716,4-9 0,20 0 0,21-14 0,11 6 0,28-13 0,-3 5-674,15-2 674,0 2 0,-15 12 0,-23 4 0,-2 0 0,14 0-126,-17 3 0,1 0 126,16 1 0,8 5 0,-8-4 0,-8 10 0,-15-4 665,-8 5-665,-15 0 261,1 0-261,-12 0 0,4 0 0,-35 18 0,15-10 0,-24 19 0,18-17 0,-5 19 0,3-12 0,-6 14 0,11-14 0,1-3 0,5-2 0,4-4 0,0 0 0,0 3 0,19-1 0,11-1 0,14-5 0,11-4 0,3 0 0,9 0 0,6 0 0,-6 0 0,-3 0 0,-13 0 0,-3 5 0,-11-4 0,-7 8 0,-12-5 0,-6 1 0,-4 2 0,-3-3 0,-27 9 0,-10 3 0,-41 13 0,-3-3 0,26-9 0,-1-1-387,-1-2 0,0-1 387,-5 1 0,2 0 0,-33 7 0,-9-2 0,20-7 0,-7 1-28,9-1 28,11 0 0,13-1 0,2-5 0,18-1 0,2-5 773,11 0-773,5 0 29,0 0-29,41 0 0,-16 0 0,35 0 0,-23 0 0,0 0 0,3 0 0,-8 0 0,8 4 0,-13 0 0,2 5 0,-8-5 0,3 3 0,-2-6 0,3 3 0,-5-4 0,11 0 0,-4 0 0,14 0 0,-4 0 0,11 0 0,1 0 0,13 0 0,-5 0 0,12 0 0,-6 0 0,7-5 0,8-2 0,-6 0 0,5-3 0,1 3 0,-6-5 0,5 6 0,-7-5 0,0 10 0,-6-4 0,16 0 0,-26 4 0,19-8 0,-30 8 0,5-4 0,-6 0 0,0 4 0,1-3 0,-1 4 0,0 0 0,0 0 0,0-4 0,0 3 0,0-4 0,0 5 0,6 0 0,-10 0 0,9 0 0,-10 0 0,0 0 0,2 0 0,-7 0 0,-3 0 0,-3 0 0,-5 0 0,0 0 0,3 0 0,-2 0 0,3 0 0,-4 0 0,0 0 0,3 0 0,-2 0 0,2 0 0,-1 0 0,-1-3 0,2-6 0,-2-5 0,-1 1 0,-3-4 0,2 4 0,-2-5 0,0 0 0,3 5 0,-7 0 0,2 5 0,-3 0 0,7 0 0,1 4 0,8 0 0,0 4 0,-3 0 0,4 0 0,-4 0 0,0 0 0,-1 4 0,-4 0 0,0 4 0,0 0 0,-3 4 0,-2 2 0,-3 3 0,0 6 0,-4 1 0,-11 6 0,-7 1 0,-16 2 0,-2 0 0,-6 1 0,-5-5 0,6-2 0,-11-9 0,6 3 0,-1-9 0,-23 9 0,18-9 0,-13 4 0,20-5 0,7-5 0,5-2 0,-4 1 0,11-4 0,-6 4 0,1-5 0,5 0 0,-5 0 0,6 0 0,-1 0 0,1 0 0,0 0 0,0 0 0,-6 0 0,4 0 0,-4 0 0,6 0 0,5 0 0,-2-4 0,11 3 0,-1-3 0,8 0 0,4 0 0,26-12 0,-3 10 0,36-11 0,-17 16 0,17-10 0,-4 10 0,6-4 0,0 5 0,0 0 0,-6 0 0,-8 0 0,-9 0 0,-10 0 0,-5 0 0,-3 0 0,-7 0 0,-62 6 0,29-5 0,-74 10 0,51-10 0,-25 10 0,-12-10 0,19 5 0,-3-6 0,33 0 0,6 0 0,9 0 0,-2 0 0,13 0 0,-3 0 0,7-12 0,2-2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8T23:21:50.1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499 229 24575,'-26'8'0,"5"3"0,21-2 0,0 2 0,0-3 0,0 8 0,0-7 0,0 11 0,0-6 0,0-1 0,0 4 0,0-4 0,0 0 0,0 4 0,0-4 0,0 5 0,0 0 0,0-5 0,0 4 0,0-4 0,0 10 0,0-4 0,-8 3 0,6-4 0,-6 0 0,5-5 0,-2-1 0,-3-4 0,0 0 0,0 0 0,-5 1 0,0-1 0,-5-3 0,-5-1 0,-1-4 0,-5 0 0,-6 0 0,4 0 0,-10 0 0,11-9 0,-6-7 0,11-4 0,-5-10 0,14 10 0,-3-9 0,10 10 0,4-4 0,1 1 0,4 3 0,0-4 0,0 5 0,0-5 0,3 4 0,6-4 0,11-1 0,5 4 0,18-14 0,-5 12 0,5-2 0,-8 5 0,-6 8 0,0-3 0,-5 4 0,4 1 0,-9 4 0,9-4 0,-9 4 0,3 0 0,-4-3 0,0 7 0,-5-3 0,4 0 0,-4 3 0,0-3 0,4 0 0,-8 3 0,8-3 0,-4 0 0,0 3 0,4-7 0,4 3 0,-1 0 0,5 1 0,-7 4 0,0-4 0,-1 3 0,-3-3 0,2 0 0,-7 3 0,8-3 0,-4 0 0,1 3 0,2-7 0,-7 7 0,8-3 0,-4 0 0,1 3 0,2-7 0,-2 7 0,-1-7 0,-1 8 0,-4-4 0,0 4 0,4-4 0,-7 0 0,-16-7 0,2 6 0,-13-2 0,13 7 0,1 0 0,-3 0 0,2 0 0,-3 4 0,4 0 0,0 4 0,0 0 0,-1 0 0,1 0 0,0 0 0,0 0 0,0 5 0,-1 0 0,-4 1 0,3 2 0,-7-2 0,8 4 0,-8 0 0,7-1 0,-3 1 0,0 0 0,3-1 0,-3 1 0,5-5 0,-1 4 0,0-4 0,0 5 0,0 0 0,0 4 0,0-3 0,0 4 0,0-5 0,0-1 0,0-3 0,0 2 0,5-7 0,-4 4 0,7-5 0,-2-1 0,3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8T23:22:29.0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807 305 24575,'-40'-4'0,"5"1"0,12 3 0,-1 0 0,-11 0 0,10 0 0,-4 0 0,6 0 0,4 0 0,14 0 0,44-10 0,14-3 0,40-12 0,-31 2 0,25-3 0,-33 4 0,26-4 0,-21 3 0,-1 5 0,-9 2 0,-13 5 0,-6 2 0,-12 3 0,-5 2 0,-5 4 0,0 0 0,-37 0 0,-8 0 0,-45 0 0,-2 0-356,34 0 0,-1 0 356,-43 0 0,8 0 0,-2 6 0,11 1 0,-7 6-108,2 0 108,16-1 0,1-1 0,14-4 0,2-2 0,13-5 708,6 0-708,7 0 112,5 0-112,5 0 0,8 0 0,28 0 0,5 0 0,16 0 0,-4 0 0,-9 0 0,10-5 0,-11 4 0,0-8 0,-7 8 0,-6-3 0,-3 0 0,-2 4 0,-4-4 0,0 4 0,-42 0 0,9 0 0,-37 0 0,13 5 0,5 1 0,-5 5 0,7 4 0,5-4 0,7 4 0,8-6 0,8-1 0,2 1 0,7-1 0,2 0 0,3 3 0,0-2 0,0 3 0,13-4 0,9 2 0,14 0 0,28 2 0,-16-6 0,39-1 0,-33-5 0,26 0 0,-21 0 0,13 0 0,-13 0 0,-1 0 0,-2 0 0,-12 0 0,-1 0 0,-13 0 0,-8 0 0,-8 0 0,-2 0 0,-4 0 0,-30 12 0,-7-4 0,-37 10 0,0-1 0,-16-3 0,20 8 0,-25-8 0,25 7 0,-20-7 0,9 10 0,6-11 0,9 4 0,15-7 0,8-4 0,11-2 0,5-4 0,7 0 0,4 0 0,40 0 0,-13 0 0,40 0 0,-23 0 0,6-4 0,0-7 0,26-11 0,-13 4 0,-5 0 0,1 0 0,13 3 0,18-17 0,-24 19 0,-8-3 0,5-1 0,-11 5 0,5-4 0,-7 5 0,-5 5 0,4-3 0,-11 3 0,0 1 0,-2 0 0,-9 5 0,3-4 0,1 3 0,-4-3 0,9 4 0,-9 0 0,8 0 0,-3 0 0,0 0 0,4 0 0,-4 0 0,5 0 0,-5 0 0,-1 0 0,-10 0 0,0 0 0,-5 0 0,0 0 0,-48 10 0,0 3 0,-53 12 0,0 7-492,42-17 0,-2-1 352,-7 3 0,-2 1 140,4 0 0,2-2-199,6-4 0,2-1 199,-1 5 0,1 0 0,-29-2 0,1 9 0,3-10 0,22 3 0,8-5 0,8-1 0,15-1 983,3-4-728,9 2 169,36-6-424,-10 3 0,37-4 0,-19 0 0,39 0 0,-25 0 0,24 0 0,-25 0 0,-11 0 0,9 0 0,-16 0 0,-1 0 0,-8 0 0,-8 0 0,-2 0 0,-4 0 0,-43 5 0,3-4 0,-46 9 0,19-3 0,-13-1 0,6 5 0,-1-5 0,9 1 0,9 3 0,13-9 0,6 4 0,11-5 0,7 0 0,42 0 0,8 0 0,24 0 0,16 0 0,-16 0 0,6 0 0,-17 0 0,1 0 0,15 0 0,-14 0 0,1 0 0,19 0 0,1 0 0,0 0 0,-8 0 0,-2 0 0,-6 0 0,-8 0 0,-1 0 0,0 0 0,-11 0 0,9 0 0,-16 0 0,4 0 0,-6 0 0,-5 0 0,-2 0 0,-8 0 0,-2 0 0,-4 3 0,0-2 0,-4 13 0,0-8 0,-23 9 0,-11-5 0,-21 6 0,1-4 0,-13 11 0,3-5 0,-7 6 0,3-1 0,19-6 0,-2-1 0,21-6 0,2-1 0,11-4 0,12-2 0,30-3 0,15-5 0,21-2 0,7-10 0,-6 3 0,16-10 0,-6 5 0,-2-1 0,-2-3 0,-6 4 0,16 0 0,-13-4 0,11 9 0,-21-8 0,5 9 0,-7-3 0,-6 9 0,-8-2 0,-8 3 0,-11 1 0,-2 0 0,-8 5 0,-2-3 0,-4 2 0,0-3 0,-4-6 0,0 4 0,-4-9 0,0 7 0,0-4 0,0 3 0,0-4 0,0 5 0,0-4 0,0 2 0,0-2 0,0 4 0,0 0 0,0-5 0,0 4 0,0-3 0,0 4 0,0-5 0,0 4 0,0-3 0,0 4 0,0-5 0,0 4 0,0-3 0,0 3 0,0 1 0,0-3 0,0 2 0,0-3 0,0 0 0,3 2 0,-2-2 0,7 0 0,-4 2 0,1-2 0,2 4 0,-2 0 0,-1 0 0,3-1 0,-3 1 0,4 4 0,0-3 0,0 6 0,4-6 0,-3 6 0,2-7 0,-3 8 0,0-4 0,4 4 0,-3 0 0,4 0 0,-5 0 0,0 0 0,3 0 0,-2 0 0,2 0 0,-3 0 0,-4 13 0,-1-6 0,-3 11 0,0-10 0,0 0 0,0 3 0,0-2 0,0 2 0,0-3 0,0 3 0,0-2 0,0 2 0,0-3 0,0 0 0,0 4 0,-3-3 0,2 2 0,-6-3 0,6 0 0,-13-3 0,7-2 0,-12-3 0,1 0 0,-1 0 0,-9 0 0,-2-4 0,-1-2 0,-11-15 0,11 4 0,-12-10 0,11 2 0,-9 3 0,9-3 0,-9 4 0,11 1 0,-5 4 0,-1 2 0,-7 4 0,5 5 0,-10 0 0,12 5 0,-1 0 0,-4 0 0,11 0 0,-11 0 0,15 0 0,-7 0 0,13 0 0,-2 0 0,8 0 0,2 0 0,37-8 0,-3 1 0,37-12 0,-15 7 0,5-4 0,0 5 0,-5 0 0,5 0 0,-7 6 0,-11 0 0,3 0 0,-15 4 0,-1-3 0,-6 4 0,-4 0 0,-38 0 0,6 5 0,-41 1 0,14 6 0,0 2 0,-19 1 0,19-2 0,1 1 0,-6 2 0,18-5 0,-10 5 0,18-6 0,0 0 0,7-1 0,9-1 0,2 1 0,0 3 0,6-3 0,-6 8 0,11-8 0,-3 7 0,4-2 0,0-1 0,0-1 0,0 1 0,0-4 0,0 3 0,4-4 0,4 0 0,11 1 0,0 0 0,9-4 0,1 4 0,2-8 0,4 8 0,-6-8 0,0 8 0,0-8 0,0 8 0,-5-4 0,-1 0 0,-10 2 0,4-6 0,-8 6 0,3-6 0,-8 9 0,-7-1 0,-12 4 0,-8-1 0,-12-2 0,-2 0 0,1 0 0,-5 1 0,10-1 0,1-5 0,7 0 0,10-5 0,1 0 0,3 0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8T23:13:20.6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675 0 24575,'41'0'0,"-8"0"0,-5 0 0,-4 0 0,5 0 0,0 0 0,-5 0 0,12 0 0,-20 0 0,10 0 0,-18 0 0,0 4 0,-4 7 0,0-1 0,-4 9 0,-9 0 0,-7 6 0,-24 13 0,-6-3 0,-23 14 0,0-4-561,-8 0 561,-7 0 0,22-15 0,-17 6-81,19-11 81,-6 4 0,1-5 0,15-2 0,1-5 0,12-2 558,2-5-558,11-1 84,6 0-84,5-4 0,5-2 0,4 4 0,0 2 0,11 3 0,-2-1 0,7-3 0,0 0 0,-3 0 0,4 1 0,-5-1 0,-1-4 0,1 0 0,0-4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8T23:15:03.4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1801 737 24575,'36'-10'0,"-6"-2"0,4 6 0,-9 1 0,10 0 0,0 5 0,-4 0 0,4 0 0,0 0 0,-5 0 0,5 0 0,-6 0 0,0 0 0,-5 0 0,-1 0 0,-6 0 0,-3 0 0,-2 0 0,-4 0 0,0 0 0,-43 4 0,-12 2 0,-4-4 0,-7 1-492,2 3 0,-3 0 334,-12-1 0,-3-1 158,-4 0 0,-2 0 0,0 4 0,0-2-492,-5-4 0,1-2 135,8 4 0,5-1 357,14-3 0,3 0-147,0 0 1,1 0 146,-23 0 0,-8 0 0,9 0 0,23 0 0,10 0 983,13 0-801,9 0 801,3 0-184,12-3-455,50-6-344,0-7 0,45 1 0,1-4-811,-5 0 811,-32 12 0,2-1 0,0-5 0,1-1 0,-1 6 0,2 1 0,8-7 0,0-1 0,-8 7 0,-2 1 0,42-8 0,-1 3 0,-21 4 0,16-5 0,-15 1 0,3 5 0,-28-3 0,11 3 0,-25-3 0,4 4 0,-18-2 811,-6 7-811,-1-3 0,-8 0 0,3 3 0,-4-6 0,0 3 0,4-4 0,2-5 0,3 3 0,6-3 0,-4 4 0,4 4 0,-6-3 0,1 7 0,-5-3 0,0 4 0,-5 0 0,-43 0 0,-4 0 0,-27 0 0,-5 0 0,12 5 0,-15-3 0,0 8 0,0-3 0,8 0 0,8 3 0,2-9 0,12 4 0,1-5 0,8 4 0,11-3 0,5 4 0,7-5 0,4 0 0,35 0 0,3 0 0,27 0 0,-1-6 0,1 5 0,2-9 0,13 3 0,-13 1 0,6-5 0,-15 5 0,-7 0 0,-13-3 0,-7 8 0,-10-3 0,-1 4 0,-4 0 0,0 0 0,-20-15 0,-1 7 0,-26-17 0,3 13 0,-7-8 0,1 4 0,5 0 0,2 1 0,11 5 0,6 1 0,5 1 0,5 3 0,4-2 0,0-1 0,4-1 0,0-2 0,4 3 0,9-1 0,7-4 0,15-3 0,-5 0 0,11-4 0,-4 4 0,-1-4 0,-1 4 0,-11 2 0,-1 5 0,-6 0 0,-3 4 0,-2-3 0,-4 7 0,-42 2 0,-5 6 0,-33 3 0,-9 3 0,5-1-984,-16-5 0,-1-1 0,17-1 0,-13-3 0,13 3 0,-8-5 0,-6 0 846,14 5 138,1-4 0,3 5 0,13-6 0,-6 0 0,15 0 0,-6 0 983,12 0 0,-5 0 0,0 0 0,5 4 0,-5-2 0,7 2 0,0-4-838,-1 5-145,1-4 0,-7 9 0,5-4 0,-12 0 0,12 3 0,-11-2 0,11-1 0,-5 3 0,12-8 0,-4 9 0,5-9 0,-1 4 0,2-5 0,11 0 0,-4 0 0,14 0 0,-8 0 0,13 0 0,51 0 0,0 0 0,50 0 0,-18 5 0,-1-4 0,18 5 0,-24-3 0,2 0 0,-8-3 0,0 1-492,21 2 0,-1 0 323,-22-3 0,-3 0 169,6 0 0,-3 0 0,29 0 0,9 0 0,-21 0 0,8 0 0,-9 0 0,-11 0 0,-19 0 0,-4 0 0,-17 0 0,-1 0 983,-10 0-644,0 0-339,-51 12 0,6-4 0,-49 10 0,15 5 0,-16-2 0,19 3 0,1 0 0,-25 0-462,22 0 0,0 0 462,-11-3 0,-8 11-114,2-7 114,8-6 0,8 4 0,8-11 0,15 4 0,8-6 0,6 0 918,4-1-918,3 0 120,8-4-120,2-1 0,4-4 0,40-4 0,-13-2 0,34 1 0,-24 0 0,0 1 0,-5 3 0,-1-3 0,-6 4 0,-3 0 0,-2 0 0,-4 0 0,-51 0 0,16 0 0,-51 0 0,20 0 0,-1 0 0,-6 0 0,15 0 0,1 0 0,12 0 0,2 0 0,11 0 0,6 0 0,5 0 0,5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8T23:15:41.4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8T23:15:42.73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8T23:16:11.3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1679 822 24575,'67'-6'0,"0"0"0,1 1 0,21-3 0,-15 2 0,-37 6 0,-15 0 0,-10 0 0,-1 0 0,-2 0 0,3 0 0,-4 3 0,-4 6 0,-1 5 0,-3 8 0,0 2 0,-25 8 0,-7 0 0,-33 3 0,-9-4-434,-19 1 434,14-13 0,-10-5 0,22-9 0,-6-5 0,6 0 0,9-9 0,14-8 0,7-10 0,15-9 0,2-2 434,14-18-434,1 3 0,5-11 0,5 6 0,17 6 0,17-8 0,2 24 0,19-17 0,-8 22 0,9-10 0,-3 11 0,-3 8 0,-11 6 0,-1 10 0,-8 1 0,-6 5 0,-9 0 0,1 0 0,-11 0 0,2 0 0,-8 12 0,0-2 0,-4 17 0,-8-9 0,-13 7 0,-4-7 0,-23 4 0,10-6 0,-11 0 0,7-5 0,5-6 0,7 0 0,7-5 0,5 0 0,9-3 0,1-11 0,8-1 0,14-14 0,10 3 0,14-2 0,12-5 0,8 9 0,1-9 0,5 8 0,-7-3 0,0 10 0,-6 2 0,-2 9 0,-7-2 0,0 8 0,-5-4 0,3 5 0,-9 0 0,4 0 0,-11 0 0,-1 4 0,-6 1 0,1 4 0,-5-1 0,0 1 0,-6-1 0,1-1 0,-3 1 0,-2 0 0,-3 4 0,0-3 0,0 2 0,0-3 0,0 0 0,-3 4 0,-6 1 0,0 0 0,-8-1 0,4 1 0,-5-3 0,0 2 0,-5-2 0,4-2 0,-4 2 0,1-5 0,2-1 0,-7-4 0,8 0 0,-4 0 0,5-8 0,4-2 0,-4-13 0,12-1 0,-6 0 0,11-4 0,-3 4 0,4 0 0,0 1 0,0 5 0,0 4 0,0 2 0,8 4 0,1 3 0,9-3 0,0 7 0,-1-3 0,-3 4 0,-2 0 0,-4 0 0,0 0 0,4 7 0,-7 3 0,2 12 0,-7 2 0,-9 5 0,-13 7 0,-25-1 0,-16 12 0,-12-8-385,29-19 1,-1 0 384,-39 17 0,-7-15 0,3 3 0,6-13 0,-9-4 0,9-3 0,10-5 0,9 0 0,14 0 0,8 0 0,8-4 0,11-1 0,5-8 0,6-1 769,8 0-769,1-2 0,4 2 0,0-14 0,9 2 0,14-11 0,25-4 0,16-3 0,13-2 0,-8 3 0,-17 19 0,0 1 0,23-10 0,-25 11 0,-1 3 0,9 6 0,-15-2 0,-8 14 0,-11-3 0,-2 4 0,-8 0 0,-2 0 0,-12 16 0,-25 10 0,-19 12 0,-27 11 0,27-28 0,-3-1 0,-42 26 0,4-13-584,-4-1 584,13-8 0,-8-4 0,2-1 0,8-7 0,8-5 0,1-2 0,14-5 0,2 0 0,13 0 0,1 0 584,15-3-584,2-6 0,10-5 0,3-3 0,1-1 0,4-5 0,0-7 0,8-1 0,15-11 0,18 2 0,11-1 0,2 0 0,2 7 0,-4 4 0,5 2 0,0 5 0,-6 6 0,-2 1 0,-13 10 0,2 1 0,-18 5 0,0 0 0,-80 21 0,14-4 0,-12 0 0,-7 2-416,18-2 1,-1-1 415,-7-1 0,-2-1 0,0 1 0,2-2 0,-33 6 0,34-11 0,2-2 0,-19 6-221,-20 1 221,17-1 0,14-5 0,10-2 0,15-5 0,11 0 0,5 0 821,7 0-821,47 0 231,-15 5-231,36-4 0,-32 7 0,-1-3 0,2 11 0,-10-9 0,4 7 0,-11-9 0,-3 2 0,-15 6 0,-12-3 0,-14 8 0,-7-2 0,1 1 0,0-2 0,-1-5 0,12 0 0,2 0 0,11-1 0,5-5 0,0 4 0,9-4 0,8 8 0,17-3 0,10 0 0,25 1 0,-16-9 0,37 5 0,-35-6 0,36 0 0,-18 0 0,6 0 0,-1 0 0,-15 0 0,-1 0 0,-7 0 0,-10 0 0,-4 0 0,-14 0 0,-2 0 0,-4 0 0,0 0 0,-48 13 0,0 1 0,-45 13 0,18-9 0,-5 5 0,6-9 0,-8 9 0,7-10 0,3 4 0,13-6 0,8 0 0,13-2 0,12 0 0,5-4 0,5-1 0,59-23 0,-27 14 0,60-24 0,-32 21 0,40-14 0,-26 9 0,22 1 0,-44 3 0,5 3 0,-13 0 0,-1-3 0,-11 8 0,-6-3 0,-1 4 0,-8 0 0,3 0 0,-38 7 0,15-2 0,-30 4 0,24-5 0,3-4 0,47 0 0,-7 0 0,39 0 0,-28 0 0,4 0 0,-11 0 0,5 0 0,-6 0 0,-5 0 0,-6 0 0,-1 0 0,-8 0 0,3 0 0,-4 0 0,-29 23 0,-1-7 0,-29 25 0,2-17 0,-3 4 0,-6-6 0,-6 2 0,11-6 0,-10-1 0,19-7 0,1 1 0,8-5 0,11-2 0,1-4 0,10 0 0,1 0 0,44 0 0,-13 0 0,40 0 0,-23 0 0,0 0 0,5 0 0,-10 0 0,9 0 0,-3 0 0,-1-4 0,5 3 0,-11-8 0,11 8 0,-10-4 0,3 5 0,-10 0 0,-1 0 0,-5 0 0,-5 0 0,0 0 0,-6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8T23:17:03.8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1640 647 24575,'-76'0'0,"3"0"0,24 0 0,-4 0-492,-2 0 0,-1 0-241,-40 0 733,31 0 0,0 0 0,12 0 0,0 0 0,-12 0 0,-1 0 0,8 0 0,1 0 0,-6 0 0,4 0 0,-16 0 145,22 0 0,3 0-145,-1 0 347,-31 0-347,25 0 0,12 0 0,-2 0 868,21 0-868,-8 0 212,20 0-212,-8 0 0,13 0 0,0-3 0,5-12 0,4 4 0,19-13 0,18 7 0,23-12 0,14 3 0,8-10 0,10 2-626,-13 6 626,-30 12 0,-1 1 0,29-5 0,7 0 0,-2 1 0,-23 7 0,-2 1 0,-21 5 0,-6 1 0,-7 5 0,-10 0 626,-1 0-626,-55 0 0,2 0 0,-34 0 0,5 0 0,10 0 0,-14 0 0,1 0 0,6 0 0,9 0 0,9 0 0,13 0 0,-11 0 0,25 0 0,-4-3 0,23-1 0,3-4 0,18-1 0,12-6 0,8 3 0,16-4 0,-9 0 0,12 3 0,-6-8 0,4 9 0,-17-4 0,9 6 0,-21 0 0,3 4 0,-16 2 0,-1 4 0,-4 0 0,-48 0 0,7 0 0,-43 0 0,19 0 0,0 0 0,0 0 0,12 5 0,3-4 0,13 7 0,9-7 0,3 4 0,15-5 0,25 0 0,12 0 0,29 0 0,11 0 0,18 0-492,-38 0 0,3 0 306,-2-3 0,2-1 186,8 1 0,0-2 0,-3-2 0,-2 0 0,-12 3 0,2-1 0,30-6 0,-3 0 0,-11 7 0,24-7 0,-3-1 0,-30 6-221,5 2 0,1-1 221,6-6 0,14 4 0,-2 0 0,-8-4 0,-8 10 0,-2-5 0,-13 6 0,-8 0 983,-8 0-642,-11 0 133,-2 0-474,-8 0 0,-2 0 0,-4 0 0,0 0 0,0 7 0,-8 3 0,-16 8 0,-13 7 0,-14-7 0,-1 8 0,-4-4 0,4 0 0,-12 1 0,12-3 0,1-8 0,8 3 0,11-6 0,5-4 0,7-1 0,4-4 0,32-9 0,-1 2 0,29-7 0,-10 3 0,1 0 0,5 6 0,-4-5 0,5 9 0,-7-9 0,1 9 0,-7-3 0,-1 4 0,-6 0 0,-5 0 0,-1 0 0,-6 0 0,-3 0 0,-2 0 0,-4 0 0,-4 10 0,-26-3 0,-9 15 0,-34-4 0,-18 8-984,-13 0 897,36-8 1,-2 0 86,5-4 0,0 1 0,-10 3 0,2 1 0,-25 6 0,31-10 0,2-1 0,-22 5-193,28-6 0,1-1 193,-27 2 0,4 4 0,23-7 0,1 0 0,18-5 0,2-2 0,16-4 983,0 0-833,41 0 260,-5 0-410,33-4 0,-14-2 0,0-5 0,7 0 0,9-1 0,17 0 0,-14 0 0,18 0 0,-20 6 0,15-5 0,0 4 0,-1-5 0,-6 0 0,-3 0 0,-7 5 0,-6-2 0,-8 7 0,-2-2 0,-16 4 0,9 0 0,-20 0 0,8 0 0,-13 0 0,3 0 0,-4 0 0,-32 15 0,12-3 0,-31 14 0,19-12 0,-6 4 0,1-7 0,5 6 0,-12 2 0,20-5 0,-14 3 0,21-9 0,-4-3 0,41-1 0,-10-4 0,30 0 0,-19 0 0,0 0 0,0 0 0,0 4 0,-5-3 0,4 8 0,-13-5 0,6 5 0,-12-4 0,4 2 0,-5-2 0,-4 3 0,0 3 0,-12-2 0,-6 3 0,-16-3 0,-6 1 0,-6-4 0,-7 4 0,-2-9 0,-6 4 0,0-5 0,-1 0 0,8 0 0,-6 0 0,12 0 0,-5 0 0,13 0 0,6 0 0,7 0 0,5 0 0,5 0 0,0 0 0,47-12 0,-9 4 0,36-11 0,-12 14 0,-5-5 0,11 4 0,-4-5 0,-1 4 0,-1-3 0,-7 9 0,-5-3 0,-2 4 0,-11-4 0,-2 3 0,-4-3 0,-5 4 0,0 0 0,-5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8T23:17:05.3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8T23:18:06.8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363 408 24575,'-43'0'0,"16"0"0,-6 0 0,18 0 0,-7 0 0,8 0 0,-3 0 0,8 0 0,-3 0 0,50-13 0,2-1 0,30-12 0,0 2 0,-10-4 0,13 2 0,-13 2 0,10-5 0,-10 9 0,14-15 0,-8 9 0,-1-3 0,-15 7 0,-7 1 0,-8 5 0,-11 2 0,-6 5 0,-5 4 0,-5-2 0,0 6 0,-4-9 0,-31 8 0,7-4 0,-47 6 0,27 0 0,-38 0 0,30 0 0,-31 0 0,20 0 0,-8 0 0,9 4 0,9 2 0,13 4 0,1 0 0,11 0 0,5-5 0,10 2 0,2-6 0,35 6 0,1-6 0,39 2 0,7-3 0,0 0 0,24 0 0,-35 0 0,32 0 0,-35 6 0,21-5 0,-15 5 0,-10-2 0,-8-3 0,-12 8 0,-7-8 0,-12 4 0,-6-2 0,-4-2 0,-3 10 0,-15-2 0,-12 5 0,-14 4 0,-7-2 0,-6 11 0,-1-3 0,-7 4 0,-8-5 0,6 0 0,-6-4 0,8 2 0,0-8 0,0 9 0,6-10 0,2 4 0,13-6 0,0 0 0,12-1 0,2 1 0,4-2 0,4-3 0,2-1 0,4 0 0,0-3 0,0 6 0,29-7 0,-14 4 0,23-4 0,-22 0 0,-3 3 0,-22 9 0,-7-1 0,-26 7 0,6-8 0,-11 2 0,11-2 0,-12 2 0,12-2 0,-5 1 0,13-5 0,6 3 0,7-9 0,5 4 0,5-4 0,0 0 0,51 5 0,-18-4 0,44 3 0,-3-4 0,-12 0 0,25 0 0,-23 0 0,-1 0 0,6 0 0,-6 0 0,7 0 0,-6 0 0,4 0 0,-11 0 0,5 0 0,-13 0 0,-1 0 0,-6 0 0,0 0 0,-5 0 0,-1 0 0,-5 0 0,-1 0 0,1 0 0,0 0 0,-1 0 0,1 0 0,0 0 0,-1 0 0,1 0 0,0 0 0,-1 0 0,6-4 0,-4 3 0,4-4 0,-6 1 0,1 3 0,0-3 0,4 4 0,-7 0 0,12 0 0,-17 0 0,12 0 0,-9-4 0,5 3 0,-1-3 0,1 4 0,7 0 0,-5 0 0,6 0 0,-9 0 0,6 0 0,-4 0 0,4 0 0,-6 0 0,6 0 0,-4 0 0,4 0 0,-6 0 0,1 0 0,0 0 0,-5 0 0,4 0 0,4 0 0,-6 0 0,10 0 0,-12 0 0,0 0 0,4 0 0,-8 0 0,8 0 0,-8 0 0,7 0 0,-7 0 0,8 0 0,-8 0 0,8 0 0,-8 0 0,7 0 0,-7 0 0,8 0 0,-8 0 0,7 0 0,-6 0 0,2 0 0,0 0 0,-3 0 0,8 0 0,-8 0 0,7 0 0,-2 0 0,3 4 0,6-3 0,-4 3 0,4-4 0,-5 0 0,4 5 0,-7-4 0,6 7 0,-7-7 0,-1 6 0,0-6 0,-6 6 0,1-6 0,0 6 0,-3 1 0,-37 2 0,-2-3 0,-27 3 0,6-9 0,11 8 0,-12-8 0,5 9 0,1-4 0,1 0 0,12 3 0,-4-8 0,11 4 0,-5-1 0,6-3 0,5 3 0,-4-4 0,9 0 0,-4 0 0,5 0 0,0 4 0,0-3 0,1 3 0,-1-4 0,-5 0 0,4 4 0,-4-3 0,5 3 0,1-4 0,-1 0 0,4 0 0,-2 0 0,6 0 0,-6 0 0,6 0 0,-2 0 0,4 0 0,0 0 0,33-4 0,-3-2 0,31-9 0,21-2 0,-17 0 0,25-5 0,-25 9 0,-6-3 0,4 4 0,-11 2 0,5 3 0,-13-2 0,5 8 0,-10-7 0,-1 6 0,-3-2 0,-8 4 0,0-4 0,-3 4 0,-7-4 0,4 4 0,-5 0 0,0 0 0,3 0 0,-2 0 0,2 0 0,-3-4 0,5 3 0,-4-2 0,3 3 0,-4 0 0,4-4 0,-3 3 0,4-3 0,-1 0 0,-3 3 0,3-7 0,1 7 0,-4-2 0,7-1 0,-7 3 0,8-7 0,-4 7 0,1-7 0,2 7 0,-2-6 0,3 6 0,-3-7 0,10 3 0,-13 1 0,14-4 0,-16 7 0,3-3 0,-4 4 0,0-4 0,-19-16 0,3 8 0,-18-16 0,13 18 0,-4-2 0,0-5 0,2 7 0,-1-7 0,3 9 0,4 3 0,-3-2 0,4 2 0,0-3 0,0 0 0,-1 3 0,1-2 0,0 6 0,0-6 0,0 2 0,-4 1 0,2 0 0,2 1 0,-4 2 0,7-3 0,-8 4 0,1 0 0,3 0 0,-7 0 0,7 0 0,-8 0 0,8 0 0,-7 0 0,2 0 0,-4 0 0,1 0 0,-6 0 0,4 0 0,-9 0 0,4 0 0,0 4 0,-4 1 0,9 4 0,-9 1 0,9-1 0,-4 0 0,0-4 0,4 3 0,-4-7 0,5 3 0,5-1 0,-4-2 0,4 3 0,-1-4 0,-3 0 0,8 3 0,-7-2 0,6 3 0,-2-4 0,4 0 0,0 0 0,-5 0 0,4 0 0,-3 3 0,-1-2 0,4 3 0,-3-4 0,0 0 0,-1 0 0,0 0 0,0 3 0,5-2 0,0 3 0,-8-4 0,6 0 0,-6 3 0,8-2 0,0 3 0,-3-4 0,2 3 0,-2 1 0,3 1 0,0 2 0,-8 1 0,2 1 0,-3 3 0,4-7 0,5 2 0,0-6 0,0 6 0,0-2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A6A481-FC26-5045-B720-B8D574C73609}" type="datetimeFigureOut">
              <a:rPr lang="en-US" smtClean="0"/>
              <a:t>6/8/25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19AEAC-FF55-2C42-B2CE-F62C38EA9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41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Linear regression is one of the most fundamental algorithms in machine learning. It models a straight-line relationship between an input variable — or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feature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— and an output, which is what we're trying to predict.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The formula shown here is the core idea:</a:t>
            </a:r>
            <a:br>
              <a:rPr lang="en-US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y′ = b +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w₁x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₁</a:t>
            </a:r>
            <a:br>
              <a:rPr lang="en-US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where: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x₁ is our input (e.g., number of hours studied),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w₁ is the weight or slope (how much change in x affects y),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and b is the bias or intercept (where the line starts).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In practice, we usually have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multiple features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so we expand this to include more terms like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w₂x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₂,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w₃x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₃, etc. — each feature has its own weight, and the model learns all of them during training.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This simple equation is powerful. It's the basis for many more complex models — and it’s interpretable, which is why it's still widely used in fields like economics, healthcare, and social sciences.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9AEAC-FF55-2C42-B2CE-F62C38EA950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31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9AEAC-FF55-2C42-B2CE-F62C38EA950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184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9AEAC-FF55-2C42-B2CE-F62C38EA950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674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This slide helps us visualize how well different regression models fit the data — and why minimizing error is so important in linear regression.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In the top row, we see three regression lines over the same dataset: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Diagram 1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shows a model that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overestimates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the slope — it's too steep.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Diagram 2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underestimates the slope — it's too flat.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Diagram 3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is a much better fit — it more closely follows the pattern of the data points.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In the bottom row, we zoom in on what we mean by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error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On the left, the predicted line (in blue) is flat — but the true values (circles) are far from it. The vertical arrows represent the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errors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— large differences between prediction and actual values.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On the right, the line better matches the data. The errors are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smaller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which means the model is doing a better job.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Our goal in training a regression model is to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minimize these errors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— typically by minimizing something called the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Mean Squared Error (MSE)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which we’ll discuss shortly.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9AEAC-FF55-2C42-B2CE-F62C38EA950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377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9AEAC-FF55-2C42-B2CE-F62C38EA950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64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9AEAC-FF55-2C42-B2CE-F62C38EA950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590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9AEAC-FF55-2C42-B2CE-F62C38EA950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488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9AEAC-FF55-2C42-B2CE-F62C38EA950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451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9AEAC-FF55-2C42-B2CE-F62C38EA950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891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9AEAC-FF55-2C42-B2CE-F62C38EA950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62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19AEAC-FF55-2C42-B2CE-F62C38EA950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455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3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hyperlink" Target="https://thaddeus-segura.com/multiple-linear/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customXml" Target="../ink/ink3.xml"/><Relationship Id="rId4" Type="http://schemas.openxmlformats.org/officeDocument/2006/relationships/image" Target="../media/image3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customXml" Target="../ink/ink4.xml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customXml" Target="../ink/ink5.xml"/><Relationship Id="rId4" Type="http://schemas.openxmlformats.org/officeDocument/2006/relationships/image" Target="../media/image13.png"/><Relationship Id="rId9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customXml" Target="../ink/ink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customXml" Target="../ink/ink7.xml"/><Relationship Id="rId4" Type="http://schemas.openxmlformats.org/officeDocument/2006/relationships/image" Target="../media/image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customXml" Target="../ink/ink9.xml"/><Relationship Id="rId4" Type="http://schemas.openxmlformats.org/officeDocument/2006/relationships/image" Target="../media/image3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0.png"/><Relationship Id="rId7" Type="http://schemas.openxmlformats.org/officeDocument/2006/relationships/customXml" Target="../ink/ink1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ustomXml" Target="../ink/ink10.xml"/><Relationship Id="rId4" Type="http://schemas.openxmlformats.org/officeDocument/2006/relationships/image" Target="../media/image3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customXml" Target="../ink/ink12.xm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customXml" Target="../ink/ink13.xml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customXml" Target="../ink/ink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5" Type="http://schemas.openxmlformats.org/officeDocument/2006/relationships/image" Target="../media/image3.jp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customXml" Target="../ink/ink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7825" y="735283"/>
            <a:ext cx="3733800" cy="3165045"/>
          </a:xfrm>
        </p:spPr>
        <p:txBody>
          <a:bodyPr anchor="b">
            <a:normAutofit/>
          </a:bodyPr>
          <a:lstStyle/>
          <a:p>
            <a:pPr algn="l"/>
            <a:r>
              <a:rPr lang="en-US" sz="4500" dirty="0"/>
              <a:t>Introduction to Machine Learning</a:t>
            </a:r>
            <a:br>
              <a:rPr lang="en-US" sz="4500" dirty="0"/>
            </a:br>
            <a:r>
              <a:rPr lang="en-US" sz="4500" dirty="0"/>
              <a:t>Day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7824" y="5040351"/>
            <a:ext cx="5723131" cy="1096729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000" dirty="0"/>
              <a:t>Sammie Omranian</a:t>
            </a:r>
          </a:p>
          <a:p>
            <a:pPr algn="l">
              <a:lnSpc>
                <a:spcPct val="90000"/>
              </a:lnSpc>
            </a:pPr>
            <a:r>
              <a:rPr lang="en-US" sz="2000" dirty="0"/>
              <a:t>June 2025</a:t>
            </a:r>
          </a:p>
        </p:txBody>
      </p:sp>
      <p:pic>
        <p:nvPicPr>
          <p:cNvPr id="25" name="Graphic 24" descr="Head with Gears">
            <a:extLst>
              <a:ext uri="{FF2B5EF4-FFF2-40B4-BE49-F238E27FC236}">
                <a16:creationId xmlns:a16="http://schemas.microsoft.com/office/drawing/2014/main" id="{4E68792C-8FE8-F8DB-65AF-7AD5B7E64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161" y="2937750"/>
            <a:ext cx="966789" cy="966789"/>
          </a:xfrm>
          <a:prstGeom prst="rect">
            <a:avLst/>
          </a:prstGeom>
        </p:spPr>
      </p:pic>
      <p:pic>
        <p:nvPicPr>
          <p:cNvPr id="27" name="Graphic 26" descr="Head with Gears">
            <a:extLst>
              <a:ext uri="{FF2B5EF4-FFF2-40B4-BE49-F238E27FC236}">
                <a16:creationId xmlns:a16="http://schemas.microsoft.com/office/drawing/2014/main" id="{DCB6E1A2-42B7-4986-B1AD-F97A95FCB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5861" y="1392825"/>
            <a:ext cx="4058507" cy="4058507"/>
          </a:xfrm>
          <a:prstGeom prst="rect">
            <a:avLst/>
          </a:prstGeom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C958A027-5DF0-1834-2291-60599CF7720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656" y="5986828"/>
            <a:ext cx="871168" cy="87116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899" y="956901"/>
            <a:ext cx="7981293" cy="1069907"/>
          </a:xfrm>
          <a:prstGeom prst="rect">
            <a:avLst/>
          </a:prstGeom>
        </p:spPr>
        <p:txBody>
          <a:bodyPr vert="horz" wrap="square" lIns="0" tIns="389000" rIns="0" bIns="0" rtlCol="0" anchor="ctr">
            <a:spAutoFit/>
          </a:bodyPr>
          <a:lstStyle/>
          <a:p>
            <a:pPr marL="128588">
              <a:spcBef>
                <a:spcPts val="75"/>
              </a:spcBef>
            </a:pPr>
            <a:r>
              <a:rPr spc="-116" dirty="0"/>
              <a:t>Machine</a:t>
            </a:r>
            <a:r>
              <a:rPr spc="-229" dirty="0"/>
              <a:t> </a:t>
            </a:r>
            <a:r>
              <a:rPr spc="-143" dirty="0"/>
              <a:t>Learning</a:t>
            </a:r>
            <a:r>
              <a:rPr spc="-221" dirty="0"/>
              <a:t> </a:t>
            </a:r>
            <a:r>
              <a:rPr spc="-98" dirty="0"/>
              <a:t>Algorithms</a:t>
            </a:r>
          </a:p>
        </p:txBody>
      </p:sp>
      <p:sp>
        <p:nvSpPr>
          <p:cNvPr id="3" name="object 3"/>
          <p:cNvSpPr/>
          <p:nvPr/>
        </p:nvSpPr>
        <p:spPr>
          <a:xfrm>
            <a:off x="4111224" y="2494856"/>
            <a:ext cx="921544" cy="215265"/>
          </a:xfrm>
          <a:custGeom>
            <a:avLst/>
            <a:gdLst/>
            <a:ahLst/>
            <a:cxnLst/>
            <a:rect l="l" t="t" r="r" b="b"/>
            <a:pathLst>
              <a:path w="1228725" h="287019">
                <a:moveTo>
                  <a:pt x="0" y="286499"/>
                </a:moveTo>
                <a:lnTo>
                  <a:pt x="32524" y="250015"/>
                </a:lnTo>
                <a:lnTo>
                  <a:pt x="66751" y="215969"/>
                </a:lnTo>
                <a:lnTo>
                  <a:pt x="102562" y="184372"/>
                </a:lnTo>
                <a:lnTo>
                  <a:pt x="139838" y="155234"/>
                </a:lnTo>
                <a:lnTo>
                  <a:pt x="178462" y="128567"/>
                </a:lnTo>
                <a:lnTo>
                  <a:pt x="218315" y="104379"/>
                </a:lnTo>
                <a:lnTo>
                  <a:pt x="259279" y="82682"/>
                </a:lnTo>
                <a:lnTo>
                  <a:pt x="301237" y="63485"/>
                </a:lnTo>
                <a:lnTo>
                  <a:pt x="344068" y="46800"/>
                </a:lnTo>
                <a:lnTo>
                  <a:pt x="387657" y="32636"/>
                </a:lnTo>
                <a:lnTo>
                  <a:pt x="431883" y="21004"/>
                </a:lnTo>
                <a:lnTo>
                  <a:pt x="476630" y="11914"/>
                </a:lnTo>
                <a:lnTo>
                  <a:pt x="521778" y="5376"/>
                </a:lnTo>
                <a:lnTo>
                  <a:pt x="567211" y="1401"/>
                </a:lnTo>
                <a:lnTo>
                  <a:pt x="612809" y="0"/>
                </a:lnTo>
                <a:lnTo>
                  <a:pt x="658454" y="1181"/>
                </a:lnTo>
                <a:lnTo>
                  <a:pt x="704029" y="4957"/>
                </a:lnTo>
                <a:lnTo>
                  <a:pt x="749414" y="11337"/>
                </a:lnTo>
                <a:lnTo>
                  <a:pt x="794493" y="20331"/>
                </a:lnTo>
                <a:lnTo>
                  <a:pt x="839146" y="31950"/>
                </a:lnTo>
                <a:lnTo>
                  <a:pt x="883255" y="46204"/>
                </a:lnTo>
                <a:lnTo>
                  <a:pt x="926703" y="63104"/>
                </a:lnTo>
                <a:lnTo>
                  <a:pt x="969371" y="82660"/>
                </a:lnTo>
                <a:lnTo>
                  <a:pt x="1011141" y="104881"/>
                </a:lnTo>
                <a:lnTo>
                  <a:pt x="1051894" y="129780"/>
                </a:lnTo>
                <a:lnTo>
                  <a:pt x="1091513" y="157365"/>
                </a:lnTo>
                <a:lnTo>
                  <a:pt x="1129880" y="187648"/>
                </a:lnTo>
                <a:lnTo>
                  <a:pt x="1181463" y="234915"/>
                </a:lnTo>
                <a:lnTo>
                  <a:pt x="1205654" y="260185"/>
                </a:lnTo>
                <a:lnTo>
                  <a:pt x="1228731" y="286499"/>
                </a:lnTo>
              </a:path>
            </a:pathLst>
          </a:custGeom>
          <a:ln w="12700">
            <a:solidFill>
              <a:srgbClr val="16977B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grpSp>
        <p:nvGrpSpPr>
          <p:cNvPr id="4" name="object 4"/>
          <p:cNvGrpSpPr/>
          <p:nvPr/>
        </p:nvGrpSpPr>
        <p:grpSpPr>
          <a:xfrm>
            <a:off x="1655986" y="3478239"/>
            <a:ext cx="5832157" cy="730091"/>
            <a:chOff x="2207981" y="3494651"/>
            <a:chExt cx="7776209" cy="973455"/>
          </a:xfrm>
        </p:grpSpPr>
        <p:sp>
          <p:nvSpPr>
            <p:cNvPr id="5" name="object 5"/>
            <p:cNvSpPr/>
            <p:nvPr/>
          </p:nvSpPr>
          <p:spPr>
            <a:xfrm>
              <a:off x="6095999" y="3787485"/>
              <a:ext cx="3881754" cy="673735"/>
            </a:xfrm>
            <a:custGeom>
              <a:avLst/>
              <a:gdLst/>
              <a:ahLst/>
              <a:cxnLst/>
              <a:rect l="l" t="t" r="r" b="b"/>
              <a:pathLst>
                <a:path w="3881754" h="673735">
                  <a:moveTo>
                    <a:pt x="0" y="0"/>
                  </a:moveTo>
                  <a:lnTo>
                    <a:pt x="0" y="336838"/>
                  </a:lnTo>
                  <a:lnTo>
                    <a:pt x="3881668" y="336838"/>
                  </a:lnTo>
                  <a:lnTo>
                    <a:pt x="3881668" y="673677"/>
                  </a:lnTo>
                </a:path>
              </a:pathLst>
            </a:custGeom>
            <a:ln w="12700">
              <a:solidFill>
                <a:srgbClr val="16977B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" name="object 6"/>
            <p:cNvSpPr/>
            <p:nvPr/>
          </p:nvSpPr>
          <p:spPr>
            <a:xfrm>
              <a:off x="6095999" y="3787485"/>
              <a:ext cx="0" cy="673735"/>
            </a:xfrm>
            <a:custGeom>
              <a:avLst/>
              <a:gdLst/>
              <a:ahLst/>
              <a:cxnLst/>
              <a:rect l="l" t="t" r="r" b="b"/>
              <a:pathLst>
                <a:path h="673735">
                  <a:moveTo>
                    <a:pt x="0" y="0"/>
                  </a:moveTo>
                  <a:lnTo>
                    <a:pt x="0" y="673677"/>
                  </a:lnTo>
                </a:path>
              </a:pathLst>
            </a:custGeom>
            <a:ln w="12700">
              <a:solidFill>
                <a:srgbClr val="16977B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" name="object 7"/>
            <p:cNvSpPr/>
            <p:nvPr/>
          </p:nvSpPr>
          <p:spPr>
            <a:xfrm>
              <a:off x="2214331" y="3787485"/>
              <a:ext cx="3881754" cy="673735"/>
            </a:xfrm>
            <a:custGeom>
              <a:avLst/>
              <a:gdLst/>
              <a:ahLst/>
              <a:cxnLst/>
              <a:rect l="l" t="t" r="r" b="b"/>
              <a:pathLst>
                <a:path w="3881754" h="673735">
                  <a:moveTo>
                    <a:pt x="3881668" y="0"/>
                  </a:moveTo>
                  <a:lnTo>
                    <a:pt x="3881668" y="336838"/>
                  </a:lnTo>
                  <a:lnTo>
                    <a:pt x="0" y="336838"/>
                  </a:lnTo>
                  <a:lnTo>
                    <a:pt x="0" y="673677"/>
                  </a:lnTo>
                </a:path>
              </a:pathLst>
            </a:custGeom>
            <a:ln w="12700">
              <a:solidFill>
                <a:srgbClr val="16977B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" name="object 8"/>
            <p:cNvSpPr/>
            <p:nvPr/>
          </p:nvSpPr>
          <p:spPr>
            <a:xfrm>
              <a:off x="5481633" y="3501001"/>
              <a:ext cx="1229360" cy="287020"/>
            </a:xfrm>
            <a:custGeom>
              <a:avLst/>
              <a:gdLst/>
              <a:ahLst/>
              <a:cxnLst/>
              <a:rect l="l" t="t" r="r" b="b"/>
              <a:pathLst>
                <a:path w="1229359" h="287020">
                  <a:moveTo>
                    <a:pt x="1228731" y="0"/>
                  </a:moveTo>
                  <a:lnTo>
                    <a:pt x="1196206" y="36484"/>
                  </a:lnTo>
                  <a:lnTo>
                    <a:pt x="1161979" y="70530"/>
                  </a:lnTo>
                  <a:lnTo>
                    <a:pt x="1126169" y="102127"/>
                  </a:lnTo>
                  <a:lnTo>
                    <a:pt x="1088892" y="131264"/>
                  </a:lnTo>
                  <a:lnTo>
                    <a:pt x="1050268" y="157932"/>
                  </a:lnTo>
                  <a:lnTo>
                    <a:pt x="1010415" y="182120"/>
                  </a:lnTo>
                  <a:lnTo>
                    <a:pt x="969451" y="203817"/>
                  </a:lnTo>
                  <a:lnTo>
                    <a:pt x="927494" y="223013"/>
                  </a:lnTo>
                  <a:lnTo>
                    <a:pt x="884662" y="239699"/>
                  </a:lnTo>
                  <a:lnTo>
                    <a:pt x="841074" y="253863"/>
                  </a:lnTo>
                  <a:lnTo>
                    <a:pt x="796848" y="265495"/>
                  </a:lnTo>
                  <a:lnTo>
                    <a:pt x="752101" y="274585"/>
                  </a:lnTo>
                  <a:lnTo>
                    <a:pt x="706952" y="281123"/>
                  </a:lnTo>
                  <a:lnTo>
                    <a:pt x="661520" y="285097"/>
                  </a:lnTo>
                  <a:lnTo>
                    <a:pt x="615922" y="286499"/>
                  </a:lnTo>
                  <a:lnTo>
                    <a:pt x="570276" y="285317"/>
                  </a:lnTo>
                  <a:lnTo>
                    <a:pt x="524702" y="281542"/>
                  </a:lnTo>
                  <a:lnTo>
                    <a:pt x="479316" y="275162"/>
                  </a:lnTo>
                  <a:lnTo>
                    <a:pt x="434238" y="266168"/>
                  </a:lnTo>
                  <a:lnTo>
                    <a:pt x="389585" y="254548"/>
                  </a:lnTo>
                  <a:lnTo>
                    <a:pt x="345475" y="240294"/>
                  </a:lnTo>
                  <a:lnTo>
                    <a:pt x="302027" y="223394"/>
                  </a:lnTo>
                  <a:lnTo>
                    <a:pt x="259360" y="203839"/>
                  </a:lnTo>
                  <a:lnTo>
                    <a:pt x="217590" y="181617"/>
                  </a:lnTo>
                  <a:lnTo>
                    <a:pt x="176836" y="156718"/>
                  </a:lnTo>
                  <a:lnTo>
                    <a:pt x="137217" y="129133"/>
                  </a:lnTo>
                  <a:lnTo>
                    <a:pt x="98851" y="98851"/>
                  </a:lnTo>
                  <a:lnTo>
                    <a:pt x="47267" y="51583"/>
                  </a:lnTo>
                  <a:lnTo>
                    <a:pt x="23076" y="26313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16977B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723822" y="2665476"/>
            <a:ext cx="1696879" cy="788999"/>
          </a:xfrm>
          <a:prstGeom prst="rect">
            <a:avLst/>
          </a:prstGeom>
        </p:spPr>
        <p:txBody>
          <a:bodyPr vert="horz" wrap="square" lIns="0" tIns="44768" rIns="0" bIns="0" rtlCol="0">
            <a:spAutoFit/>
          </a:bodyPr>
          <a:lstStyle/>
          <a:p>
            <a:pPr marL="9525" marR="3810" indent="172403">
              <a:lnSpc>
                <a:spcPts val="2933"/>
              </a:lnSpc>
              <a:spcBef>
                <a:spcPts val="353"/>
              </a:spcBef>
            </a:pPr>
            <a:r>
              <a:rPr sz="2625" spc="146" dirty="0">
                <a:solidFill>
                  <a:srgbClr val="262626"/>
                </a:solidFill>
                <a:latin typeface="Calibri"/>
                <a:cs typeface="Calibri"/>
              </a:rPr>
              <a:t>Learning </a:t>
            </a:r>
            <a:r>
              <a:rPr sz="2625" spc="139" dirty="0">
                <a:solidFill>
                  <a:srgbClr val="262626"/>
                </a:solidFill>
                <a:latin typeface="Calibri"/>
                <a:cs typeface="Calibri"/>
              </a:rPr>
              <a:t>Algorithms</a:t>
            </a:r>
            <a:endParaRPr sz="2625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99973" y="4203110"/>
            <a:ext cx="921544" cy="215265"/>
          </a:xfrm>
          <a:custGeom>
            <a:avLst/>
            <a:gdLst/>
            <a:ahLst/>
            <a:cxnLst/>
            <a:rect l="l" t="t" r="r" b="b"/>
            <a:pathLst>
              <a:path w="1228725" h="287020">
                <a:moveTo>
                  <a:pt x="0" y="286499"/>
                </a:moveTo>
                <a:lnTo>
                  <a:pt x="32524" y="250015"/>
                </a:lnTo>
                <a:lnTo>
                  <a:pt x="66751" y="215969"/>
                </a:lnTo>
                <a:lnTo>
                  <a:pt x="102562" y="184372"/>
                </a:lnTo>
                <a:lnTo>
                  <a:pt x="139838" y="155234"/>
                </a:lnTo>
                <a:lnTo>
                  <a:pt x="178462" y="128567"/>
                </a:lnTo>
                <a:lnTo>
                  <a:pt x="218315" y="104379"/>
                </a:lnTo>
                <a:lnTo>
                  <a:pt x="259279" y="82682"/>
                </a:lnTo>
                <a:lnTo>
                  <a:pt x="301237" y="63485"/>
                </a:lnTo>
                <a:lnTo>
                  <a:pt x="344068" y="46800"/>
                </a:lnTo>
                <a:lnTo>
                  <a:pt x="387657" y="32636"/>
                </a:lnTo>
                <a:lnTo>
                  <a:pt x="431883" y="21004"/>
                </a:lnTo>
                <a:lnTo>
                  <a:pt x="476630" y="11914"/>
                </a:lnTo>
                <a:lnTo>
                  <a:pt x="521778" y="5376"/>
                </a:lnTo>
                <a:lnTo>
                  <a:pt x="567211" y="1401"/>
                </a:lnTo>
                <a:lnTo>
                  <a:pt x="612809" y="0"/>
                </a:lnTo>
                <a:lnTo>
                  <a:pt x="658454" y="1181"/>
                </a:lnTo>
                <a:lnTo>
                  <a:pt x="704029" y="4957"/>
                </a:lnTo>
                <a:lnTo>
                  <a:pt x="749414" y="11337"/>
                </a:lnTo>
                <a:lnTo>
                  <a:pt x="794493" y="20331"/>
                </a:lnTo>
                <a:lnTo>
                  <a:pt x="839146" y="31950"/>
                </a:lnTo>
                <a:lnTo>
                  <a:pt x="883255" y="46204"/>
                </a:lnTo>
                <a:lnTo>
                  <a:pt x="926703" y="63104"/>
                </a:lnTo>
                <a:lnTo>
                  <a:pt x="969371" y="82660"/>
                </a:lnTo>
                <a:lnTo>
                  <a:pt x="1011141" y="104881"/>
                </a:lnTo>
                <a:lnTo>
                  <a:pt x="1051894" y="129780"/>
                </a:lnTo>
                <a:lnTo>
                  <a:pt x="1091513" y="157365"/>
                </a:lnTo>
                <a:lnTo>
                  <a:pt x="1129880" y="187648"/>
                </a:lnTo>
                <a:lnTo>
                  <a:pt x="1181463" y="234915"/>
                </a:lnTo>
                <a:lnTo>
                  <a:pt x="1205654" y="260185"/>
                </a:lnTo>
                <a:lnTo>
                  <a:pt x="1228731" y="286499"/>
                </a:lnTo>
              </a:path>
            </a:pathLst>
          </a:custGeom>
          <a:ln w="12700">
            <a:solidFill>
              <a:srgbClr val="16977B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/>
          <p:nvPr/>
        </p:nvSpPr>
        <p:spPr>
          <a:xfrm>
            <a:off x="1199975" y="5191256"/>
            <a:ext cx="922020" cy="215265"/>
          </a:xfrm>
          <a:custGeom>
            <a:avLst/>
            <a:gdLst/>
            <a:ahLst/>
            <a:cxnLst/>
            <a:rect l="l" t="t" r="r" b="b"/>
            <a:pathLst>
              <a:path w="1229360" h="287020">
                <a:moveTo>
                  <a:pt x="1228731" y="0"/>
                </a:moveTo>
                <a:lnTo>
                  <a:pt x="1196206" y="36484"/>
                </a:lnTo>
                <a:lnTo>
                  <a:pt x="1161979" y="70530"/>
                </a:lnTo>
                <a:lnTo>
                  <a:pt x="1126169" y="102127"/>
                </a:lnTo>
                <a:lnTo>
                  <a:pt x="1088892" y="131264"/>
                </a:lnTo>
                <a:lnTo>
                  <a:pt x="1050268" y="157932"/>
                </a:lnTo>
                <a:lnTo>
                  <a:pt x="1010415" y="182120"/>
                </a:lnTo>
                <a:lnTo>
                  <a:pt x="969451" y="203817"/>
                </a:lnTo>
                <a:lnTo>
                  <a:pt x="927494" y="223013"/>
                </a:lnTo>
                <a:lnTo>
                  <a:pt x="884662" y="239699"/>
                </a:lnTo>
                <a:lnTo>
                  <a:pt x="841074" y="253863"/>
                </a:lnTo>
                <a:lnTo>
                  <a:pt x="796848" y="265495"/>
                </a:lnTo>
                <a:lnTo>
                  <a:pt x="752101" y="274585"/>
                </a:lnTo>
                <a:lnTo>
                  <a:pt x="706952" y="281123"/>
                </a:lnTo>
                <a:lnTo>
                  <a:pt x="661520" y="285097"/>
                </a:lnTo>
                <a:lnTo>
                  <a:pt x="615922" y="286499"/>
                </a:lnTo>
                <a:lnTo>
                  <a:pt x="570276" y="285317"/>
                </a:lnTo>
                <a:lnTo>
                  <a:pt x="524702" y="281542"/>
                </a:lnTo>
                <a:lnTo>
                  <a:pt x="479316" y="275162"/>
                </a:lnTo>
                <a:lnTo>
                  <a:pt x="434238" y="266168"/>
                </a:lnTo>
                <a:lnTo>
                  <a:pt x="389585" y="254548"/>
                </a:lnTo>
                <a:lnTo>
                  <a:pt x="345475" y="240294"/>
                </a:lnTo>
                <a:lnTo>
                  <a:pt x="302027" y="223394"/>
                </a:lnTo>
                <a:lnTo>
                  <a:pt x="259360" y="203839"/>
                </a:lnTo>
                <a:lnTo>
                  <a:pt x="217590" y="181617"/>
                </a:lnTo>
                <a:lnTo>
                  <a:pt x="176836" y="156718"/>
                </a:lnTo>
                <a:lnTo>
                  <a:pt x="137217" y="129133"/>
                </a:lnTo>
                <a:lnTo>
                  <a:pt x="98851" y="98851"/>
                </a:lnTo>
                <a:lnTo>
                  <a:pt x="47267" y="51583"/>
                </a:lnTo>
                <a:lnTo>
                  <a:pt x="23076" y="26313"/>
                </a:lnTo>
                <a:lnTo>
                  <a:pt x="0" y="0"/>
                </a:lnTo>
              </a:path>
            </a:pathLst>
          </a:custGeom>
          <a:ln w="12700">
            <a:solidFill>
              <a:srgbClr val="16977B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 txBox="1"/>
          <p:nvPr/>
        </p:nvSpPr>
        <p:spPr>
          <a:xfrm>
            <a:off x="800807" y="4373117"/>
            <a:ext cx="1720215" cy="788999"/>
          </a:xfrm>
          <a:prstGeom prst="rect">
            <a:avLst/>
          </a:prstGeom>
        </p:spPr>
        <p:txBody>
          <a:bodyPr vert="horz" wrap="square" lIns="0" tIns="44768" rIns="0" bIns="0" rtlCol="0">
            <a:spAutoFit/>
          </a:bodyPr>
          <a:lstStyle/>
          <a:p>
            <a:pPr marL="193834" marR="3810" indent="-184784">
              <a:lnSpc>
                <a:spcPts val="2933"/>
              </a:lnSpc>
              <a:spcBef>
                <a:spcPts val="353"/>
              </a:spcBef>
            </a:pPr>
            <a:r>
              <a:rPr sz="2625" spc="153" dirty="0">
                <a:solidFill>
                  <a:srgbClr val="262626"/>
                </a:solidFill>
                <a:latin typeface="Calibri"/>
                <a:cs typeface="Calibri"/>
              </a:rPr>
              <a:t>Supervised </a:t>
            </a:r>
            <a:r>
              <a:rPr sz="2625" spc="146" dirty="0">
                <a:solidFill>
                  <a:srgbClr val="262626"/>
                </a:solidFill>
                <a:latin typeface="Calibri"/>
                <a:cs typeface="Calibri"/>
              </a:rPr>
              <a:t>Learning</a:t>
            </a:r>
            <a:endParaRPr sz="2625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11224" y="4203110"/>
            <a:ext cx="921544" cy="215265"/>
          </a:xfrm>
          <a:custGeom>
            <a:avLst/>
            <a:gdLst/>
            <a:ahLst/>
            <a:cxnLst/>
            <a:rect l="l" t="t" r="r" b="b"/>
            <a:pathLst>
              <a:path w="1228725" h="287020">
                <a:moveTo>
                  <a:pt x="0" y="286499"/>
                </a:moveTo>
                <a:lnTo>
                  <a:pt x="32524" y="250015"/>
                </a:lnTo>
                <a:lnTo>
                  <a:pt x="66751" y="215969"/>
                </a:lnTo>
                <a:lnTo>
                  <a:pt x="102562" y="184372"/>
                </a:lnTo>
                <a:lnTo>
                  <a:pt x="139838" y="155234"/>
                </a:lnTo>
                <a:lnTo>
                  <a:pt x="178462" y="128567"/>
                </a:lnTo>
                <a:lnTo>
                  <a:pt x="218315" y="104379"/>
                </a:lnTo>
                <a:lnTo>
                  <a:pt x="259279" y="82682"/>
                </a:lnTo>
                <a:lnTo>
                  <a:pt x="301237" y="63485"/>
                </a:lnTo>
                <a:lnTo>
                  <a:pt x="344068" y="46800"/>
                </a:lnTo>
                <a:lnTo>
                  <a:pt x="387657" y="32636"/>
                </a:lnTo>
                <a:lnTo>
                  <a:pt x="431883" y="21004"/>
                </a:lnTo>
                <a:lnTo>
                  <a:pt x="476630" y="11914"/>
                </a:lnTo>
                <a:lnTo>
                  <a:pt x="521778" y="5376"/>
                </a:lnTo>
                <a:lnTo>
                  <a:pt x="567211" y="1401"/>
                </a:lnTo>
                <a:lnTo>
                  <a:pt x="612809" y="0"/>
                </a:lnTo>
                <a:lnTo>
                  <a:pt x="658454" y="1181"/>
                </a:lnTo>
                <a:lnTo>
                  <a:pt x="704029" y="4957"/>
                </a:lnTo>
                <a:lnTo>
                  <a:pt x="749414" y="11337"/>
                </a:lnTo>
                <a:lnTo>
                  <a:pt x="794493" y="20331"/>
                </a:lnTo>
                <a:lnTo>
                  <a:pt x="839146" y="31950"/>
                </a:lnTo>
                <a:lnTo>
                  <a:pt x="883255" y="46204"/>
                </a:lnTo>
                <a:lnTo>
                  <a:pt x="926703" y="63104"/>
                </a:lnTo>
                <a:lnTo>
                  <a:pt x="969371" y="82660"/>
                </a:lnTo>
                <a:lnTo>
                  <a:pt x="1011141" y="104881"/>
                </a:lnTo>
                <a:lnTo>
                  <a:pt x="1051894" y="129780"/>
                </a:lnTo>
                <a:lnTo>
                  <a:pt x="1091513" y="157365"/>
                </a:lnTo>
                <a:lnTo>
                  <a:pt x="1129880" y="187648"/>
                </a:lnTo>
                <a:lnTo>
                  <a:pt x="1181463" y="234915"/>
                </a:lnTo>
                <a:lnTo>
                  <a:pt x="1205654" y="260185"/>
                </a:lnTo>
                <a:lnTo>
                  <a:pt x="1228731" y="286499"/>
                </a:lnTo>
              </a:path>
            </a:pathLst>
          </a:custGeom>
          <a:ln w="12700">
            <a:solidFill>
              <a:srgbClr val="16977B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/>
          <p:nvPr/>
        </p:nvSpPr>
        <p:spPr>
          <a:xfrm>
            <a:off x="4111226" y="5191256"/>
            <a:ext cx="922020" cy="215265"/>
          </a:xfrm>
          <a:custGeom>
            <a:avLst/>
            <a:gdLst/>
            <a:ahLst/>
            <a:cxnLst/>
            <a:rect l="l" t="t" r="r" b="b"/>
            <a:pathLst>
              <a:path w="1229359" h="287020">
                <a:moveTo>
                  <a:pt x="1228731" y="0"/>
                </a:moveTo>
                <a:lnTo>
                  <a:pt x="1196206" y="36484"/>
                </a:lnTo>
                <a:lnTo>
                  <a:pt x="1161979" y="70530"/>
                </a:lnTo>
                <a:lnTo>
                  <a:pt x="1126169" y="102127"/>
                </a:lnTo>
                <a:lnTo>
                  <a:pt x="1088892" y="131264"/>
                </a:lnTo>
                <a:lnTo>
                  <a:pt x="1050268" y="157932"/>
                </a:lnTo>
                <a:lnTo>
                  <a:pt x="1010415" y="182120"/>
                </a:lnTo>
                <a:lnTo>
                  <a:pt x="969451" y="203817"/>
                </a:lnTo>
                <a:lnTo>
                  <a:pt x="927494" y="223013"/>
                </a:lnTo>
                <a:lnTo>
                  <a:pt x="884662" y="239699"/>
                </a:lnTo>
                <a:lnTo>
                  <a:pt x="841074" y="253863"/>
                </a:lnTo>
                <a:lnTo>
                  <a:pt x="796848" y="265495"/>
                </a:lnTo>
                <a:lnTo>
                  <a:pt x="752101" y="274585"/>
                </a:lnTo>
                <a:lnTo>
                  <a:pt x="706952" y="281123"/>
                </a:lnTo>
                <a:lnTo>
                  <a:pt x="661520" y="285097"/>
                </a:lnTo>
                <a:lnTo>
                  <a:pt x="615922" y="286499"/>
                </a:lnTo>
                <a:lnTo>
                  <a:pt x="570276" y="285317"/>
                </a:lnTo>
                <a:lnTo>
                  <a:pt x="524702" y="281542"/>
                </a:lnTo>
                <a:lnTo>
                  <a:pt x="479316" y="275162"/>
                </a:lnTo>
                <a:lnTo>
                  <a:pt x="434238" y="266168"/>
                </a:lnTo>
                <a:lnTo>
                  <a:pt x="389585" y="254548"/>
                </a:lnTo>
                <a:lnTo>
                  <a:pt x="345475" y="240294"/>
                </a:lnTo>
                <a:lnTo>
                  <a:pt x="302027" y="223394"/>
                </a:lnTo>
                <a:lnTo>
                  <a:pt x="259360" y="203839"/>
                </a:lnTo>
                <a:lnTo>
                  <a:pt x="217590" y="181617"/>
                </a:lnTo>
                <a:lnTo>
                  <a:pt x="176836" y="156718"/>
                </a:lnTo>
                <a:lnTo>
                  <a:pt x="137217" y="129133"/>
                </a:lnTo>
                <a:lnTo>
                  <a:pt x="98851" y="98851"/>
                </a:lnTo>
                <a:lnTo>
                  <a:pt x="47267" y="51583"/>
                </a:lnTo>
                <a:lnTo>
                  <a:pt x="23076" y="26313"/>
                </a:lnTo>
                <a:lnTo>
                  <a:pt x="0" y="0"/>
                </a:lnTo>
              </a:path>
            </a:pathLst>
          </a:custGeom>
          <a:ln w="12700">
            <a:solidFill>
              <a:srgbClr val="16977B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/>
          <p:cNvSpPr txBox="1"/>
          <p:nvPr/>
        </p:nvSpPr>
        <p:spPr>
          <a:xfrm>
            <a:off x="3516890" y="4373117"/>
            <a:ext cx="2110740" cy="788999"/>
          </a:xfrm>
          <a:prstGeom prst="rect">
            <a:avLst/>
          </a:prstGeom>
        </p:spPr>
        <p:txBody>
          <a:bodyPr vert="horz" wrap="square" lIns="0" tIns="44768" rIns="0" bIns="0" rtlCol="0">
            <a:spAutoFit/>
          </a:bodyPr>
          <a:lstStyle/>
          <a:p>
            <a:pPr marL="389096" marR="3810" indent="-380048">
              <a:lnSpc>
                <a:spcPts val="2933"/>
              </a:lnSpc>
              <a:spcBef>
                <a:spcPts val="353"/>
              </a:spcBef>
            </a:pPr>
            <a:r>
              <a:rPr sz="2625" spc="143" dirty="0">
                <a:solidFill>
                  <a:srgbClr val="262626"/>
                </a:solidFill>
                <a:latin typeface="Calibri"/>
                <a:cs typeface="Calibri"/>
              </a:rPr>
              <a:t>Unsupervised </a:t>
            </a:r>
            <a:r>
              <a:rPr sz="2625" spc="146" dirty="0">
                <a:solidFill>
                  <a:srgbClr val="262626"/>
                </a:solidFill>
                <a:latin typeface="Calibri"/>
                <a:cs typeface="Calibri"/>
              </a:rPr>
              <a:t>Learning</a:t>
            </a:r>
            <a:endParaRPr sz="2625" dirty="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022475" y="4203110"/>
            <a:ext cx="921544" cy="215265"/>
          </a:xfrm>
          <a:custGeom>
            <a:avLst/>
            <a:gdLst/>
            <a:ahLst/>
            <a:cxnLst/>
            <a:rect l="l" t="t" r="r" b="b"/>
            <a:pathLst>
              <a:path w="1228725" h="287020">
                <a:moveTo>
                  <a:pt x="0" y="286499"/>
                </a:moveTo>
                <a:lnTo>
                  <a:pt x="32524" y="250015"/>
                </a:lnTo>
                <a:lnTo>
                  <a:pt x="66751" y="215969"/>
                </a:lnTo>
                <a:lnTo>
                  <a:pt x="102562" y="184372"/>
                </a:lnTo>
                <a:lnTo>
                  <a:pt x="139838" y="155234"/>
                </a:lnTo>
                <a:lnTo>
                  <a:pt x="178462" y="128567"/>
                </a:lnTo>
                <a:lnTo>
                  <a:pt x="218315" y="104379"/>
                </a:lnTo>
                <a:lnTo>
                  <a:pt x="259279" y="82682"/>
                </a:lnTo>
                <a:lnTo>
                  <a:pt x="301237" y="63485"/>
                </a:lnTo>
                <a:lnTo>
                  <a:pt x="344068" y="46800"/>
                </a:lnTo>
                <a:lnTo>
                  <a:pt x="387657" y="32636"/>
                </a:lnTo>
                <a:lnTo>
                  <a:pt x="431883" y="21004"/>
                </a:lnTo>
                <a:lnTo>
                  <a:pt x="476630" y="11914"/>
                </a:lnTo>
                <a:lnTo>
                  <a:pt x="521778" y="5376"/>
                </a:lnTo>
                <a:lnTo>
                  <a:pt x="567211" y="1401"/>
                </a:lnTo>
                <a:lnTo>
                  <a:pt x="612809" y="0"/>
                </a:lnTo>
                <a:lnTo>
                  <a:pt x="658454" y="1181"/>
                </a:lnTo>
                <a:lnTo>
                  <a:pt x="704029" y="4957"/>
                </a:lnTo>
                <a:lnTo>
                  <a:pt x="749414" y="11337"/>
                </a:lnTo>
                <a:lnTo>
                  <a:pt x="794493" y="20331"/>
                </a:lnTo>
                <a:lnTo>
                  <a:pt x="839146" y="31950"/>
                </a:lnTo>
                <a:lnTo>
                  <a:pt x="883255" y="46204"/>
                </a:lnTo>
                <a:lnTo>
                  <a:pt x="926703" y="63104"/>
                </a:lnTo>
                <a:lnTo>
                  <a:pt x="969371" y="82660"/>
                </a:lnTo>
                <a:lnTo>
                  <a:pt x="1011141" y="104881"/>
                </a:lnTo>
                <a:lnTo>
                  <a:pt x="1051894" y="129780"/>
                </a:lnTo>
                <a:lnTo>
                  <a:pt x="1091513" y="157365"/>
                </a:lnTo>
                <a:lnTo>
                  <a:pt x="1129880" y="187648"/>
                </a:lnTo>
                <a:lnTo>
                  <a:pt x="1181463" y="234915"/>
                </a:lnTo>
                <a:lnTo>
                  <a:pt x="1205654" y="260185"/>
                </a:lnTo>
                <a:lnTo>
                  <a:pt x="1228731" y="286499"/>
                </a:lnTo>
              </a:path>
            </a:pathLst>
          </a:custGeom>
          <a:ln w="12700">
            <a:solidFill>
              <a:srgbClr val="16977B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object 17"/>
          <p:cNvSpPr/>
          <p:nvPr/>
        </p:nvSpPr>
        <p:spPr>
          <a:xfrm>
            <a:off x="7022477" y="5191256"/>
            <a:ext cx="922020" cy="215265"/>
          </a:xfrm>
          <a:custGeom>
            <a:avLst/>
            <a:gdLst/>
            <a:ahLst/>
            <a:cxnLst/>
            <a:rect l="l" t="t" r="r" b="b"/>
            <a:pathLst>
              <a:path w="1229359" h="287020">
                <a:moveTo>
                  <a:pt x="1228731" y="0"/>
                </a:moveTo>
                <a:lnTo>
                  <a:pt x="1196206" y="36484"/>
                </a:lnTo>
                <a:lnTo>
                  <a:pt x="1161979" y="70530"/>
                </a:lnTo>
                <a:lnTo>
                  <a:pt x="1126169" y="102127"/>
                </a:lnTo>
                <a:lnTo>
                  <a:pt x="1088892" y="131264"/>
                </a:lnTo>
                <a:lnTo>
                  <a:pt x="1050268" y="157932"/>
                </a:lnTo>
                <a:lnTo>
                  <a:pt x="1010415" y="182120"/>
                </a:lnTo>
                <a:lnTo>
                  <a:pt x="969451" y="203817"/>
                </a:lnTo>
                <a:lnTo>
                  <a:pt x="927494" y="223013"/>
                </a:lnTo>
                <a:lnTo>
                  <a:pt x="884662" y="239699"/>
                </a:lnTo>
                <a:lnTo>
                  <a:pt x="841074" y="253863"/>
                </a:lnTo>
                <a:lnTo>
                  <a:pt x="796848" y="265495"/>
                </a:lnTo>
                <a:lnTo>
                  <a:pt x="752101" y="274585"/>
                </a:lnTo>
                <a:lnTo>
                  <a:pt x="706952" y="281123"/>
                </a:lnTo>
                <a:lnTo>
                  <a:pt x="661520" y="285097"/>
                </a:lnTo>
                <a:lnTo>
                  <a:pt x="615922" y="286499"/>
                </a:lnTo>
                <a:lnTo>
                  <a:pt x="570276" y="285317"/>
                </a:lnTo>
                <a:lnTo>
                  <a:pt x="524702" y="281542"/>
                </a:lnTo>
                <a:lnTo>
                  <a:pt x="479316" y="275162"/>
                </a:lnTo>
                <a:lnTo>
                  <a:pt x="434238" y="266168"/>
                </a:lnTo>
                <a:lnTo>
                  <a:pt x="389585" y="254548"/>
                </a:lnTo>
                <a:lnTo>
                  <a:pt x="345475" y="240294"/>
                </a:lnTo>
                <a:lnTo>
                  <a:pt x="302027" y="223394"/>
                </a:lnTo>
                <a:lnTo>
                  <a:pt x="259360" y="203839"/>
                </a:lnTo>
                <a:lnTo>
                  <a:pt x="217590" y="181617"/>
                </a:lnTo>
                <a:lnTo>
                  <a:pt x="176836" y="156718"/>
                </a:lnTo>
                <a:lnTo>
                  <a:pt x="137217" y="129133"/>
                </a:lnTo>
                <a:lnTo>
                  <a:pt x="98851" y="98851"/>
                </a:lnTo>
                <a:lnTo>
                  <a:pt x="47267" y="51583"/>
                </a:lnTo>
                <a:lnTo>
                  <a:pt x="23076" y="26313"/>
                </a:lnTo>
                <a:lnTo>
                  <a:pt x="0" y="0"/>
                </a:lnTo>
              </a:path>
            </a:pathLst>
          </a:custGeom>
          <a:ln w="12700">
            <a:solidFill>
              <a:srgbClr val="16977B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8"/>
          <p:cNvSpPr txBox="1"/>
          <p:nvPr/>
        </p:nvSpPr>
        <p:spPr>
          <a:xfrm>
            <a:off x="6363349" y="4373117"/>
            <a:ext cx="2240280" cy="788999"/>
          </a:xfrm>
          <a:prstGeom prst="rect">
            <a:avLst/>
          </a:prstGeom>
        </p:spPr>
        <p:txBody>
          <a:bodyPr vert="horz" wrap="square" lIns="0" tIns="44768" rIns="0" bIns="0" rtlCol="0">
            <a:spAutoFit/>
          </a:bodyPr>
          <a:lstStyle/>
          <a:p>
            <a:pPr marL="453866" marR="3810" indent="-444818">
              <a:lnSpc>
                <a:spcPts val="2933"/>
              </a:lnSpc>
              <a:spcBef>
                <a:spcPts val="353"/>
              </a:spcBef>
            </a:pPr>
            <a:r>
              <a:rPr sz="2625" spc="109" dirty="0">
                <a:solidFill>
                  <a:srgbClr val="262626"/>
                </a:solidFill>
                <a:latin typeface="Calibri"/>
                <a:cs typeface="Calibri"/>
              </a:rPr>
              <a:t>Reinforcement </a:t>
            </a:r>
            <a:r>
              <a:rPr sz="2625" spc="146" dirty="0">
                <a:solidFill>
                  <a:srgbClr val="262626"/>
                </a:solidFill>
                <a:latin typeface="Calibri"/>
                <a:cs typeface="Calibri"/>
              </a:rPr>
              <a:t>Learning</a:t>
            </a:r>
            <a:endParaRPr sz="2625">
              <a:latin typeface="Calibri"/>
              <a:cs typeface="Calibr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92" y="5347371"/>
            <a:ext cx="653376" cy="65337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419" y="6789"/>
            <a:ext cx="7375161" cy="1325563"/>
          </a:xfrm>
        </p:spPr>
        <p:txBody>
          <a:bodyPr anchor="b">
            <a:normAutofit/>
          </a:bodyPr>
          <a:lstStyle/>
          <a:p>
            <a:r>
              <a:rPr lang="en-US" sz="3100" b="1" dirty="0">
                <a:solidFill>
                  <a:schemeClr val="tx2"/>
                </a:solidFill>
              </a:rPr>
              <a:t>Introduction to Machine Learning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17417" y="0"/>
            <a:ext cx="2926583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4419" y="1901536"/>
            <a:ext cx="7375161" cy="4113486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sz="2000" dirty="0">
              <a:solidFill>
                <a:schemeClr val="tx2"/>
              </a:solidFill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sz="2000" dirty="0">
                <a:solidFill>
                  <a:schemeClr val="tx2"/>
                </a:solidFill>
              </a:rPr>
              <a:t>Types of ML: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sz="2000" dirty="0">
              <a:solidFill>
                <a:schemeClr val="tx2"/>
              </a:solidFill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sz="2000" dirty="0">
                <a:solidFill>
                  <a:schemeClr val="tx2"/>
                </a:solidFill>
              </a:rPr>
              <a:t>- </a:t>
            </a:r>
            <a:r>
              <a:rPr lang="en-US" sz="2000" b="1" dirty="0">
                <a:solidFill>
                  <a:schemeClr val="tx2"/>
                </a:solidFill>
              </a:rPr>
              <a:t>Supervised Learning</a:t>
            </a:r>
            <a:r>
              <a:rPr lang="en-US" sz="2000" dirty="0">
                <a:solidFill>
                  <a:schemeClr val="tx2"/>
                </a:solidFill>
              </a:rPr>
              <a:t>: Learning from labeled data (e.g., classifying emails as spam or not spam).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sz="2000" dirty="0">
              <a:solidFill>
                <a:schemeClr val="tx2"/>
              </a:solidFill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sz="2000" dirty="0">
                <a:solidFill>
                  <a:schemeClr val="tx2"/>
                </a:solidFill>
              </a:rPr>
              <a:t>- </a:t>
            </a:r>
            <a:r>
              <a:rPr lang="en-US" sz="2000" b="1" dirty="0">
                <a:solidFill>
                  <a:schemeClr val="tx2"/>
                </a:solidFill>
              </a:rPr>
              <a:t>Unsupervised Learning</a:t>
            </a:r>
            <a:r>
              <a:rPr lang="en-US" sz="2000" dirty="0">
                <a:solidFill>
                  <a:schemeClr val="tx2"/>
                </a:solidFill>
              </a:rPr>
              <a:t>: Finding patterns in unlabeled data (e.g., clustering customers based on purchasing behavior).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sz="2000" dirty="0">
              <a:solidFill>
                <a:schemeClr val="tx2"/>
              </a:solidFill>
            </a:endParaRPr>
          </a:p>
          <a:p>
            <a:pPr marL="457200" lvl="1" indent="0">
              <a:lnSpc>
                <a:spcPct val="90000"/>
              </a:lnSpc>
              <a:buNone/>
            </a:pPr>
            <a:r>
              <a:rPr lang="en-US" sz="2000" dirty="0">
                <a:solidFill>
                  <a:schemeClr val="tx2"/>
                </a:solidFill>
              </a:rPr>
              <a:t>- </a:t>
            </a:r>
            <a:r>
              <a:rPr lang="en-US" sz="2000" b="1" dirty="0">
                <a:solidFill>
                  <a:schemeClr val="tx2"/>
                </a:solidFill>
              </a:rPr>
              <a:t>Reinforcement Learning</a:t>
            </a:r>
            <a:r>
              <a:rPr lang="en-US" sz="2000" dirty="0">
                <a:solidFill>
                  <a:schemeClr val="tx2"/>
                </a:solidFill>
              </a:rPr>
              <a:t>: Learning by interacting with an environment to maximize cumulative reward (e.g., training a robot to walk).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174211" cy="2175328"/>
            <a:chOff x="-305" y="-1"/>
            <a:chExt cx="3832880" cy="2876136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object 4">
            <a:extLst>
              <a:ext uri="{FF2B5EF4-FFF2-40B4-BE49-F238E27FC236}">
                <a16:creationId xmlns:a16="http://schemas.microsoft.com/office/drawing/2014/main" id="{5E7BA052-8B49-7319-7320-90E6C057FBC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56" y="5986828"/>
            <a:ext cx="871168" cy="87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64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419" y="256458"/>
            <a:ext cx="7375161" cy="1325563"/>
          </a:xfrm>
        </p:spPr>
        <p:txBody>
          <a:bodyPr anchor="b">
            <a:normAutofit/>
          </a:bodyPr>
          <a:lstStyle/>
          <a:p>
            <a:r>
              <a:rPr lang="en-US" sz="3100" dirty="0">
                <a:solidFill>
                  <a:schemeClr val="tx2"/>
                </a:solidFill>
              </a:rPr>
              <a:t>Introduction to Machine Learning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17417" y="0"/>
            <a:ext cx="2926583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4419" y="2890979"/>
            <a:ext cx="7375161" cy="269397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Applications: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chemeClr val="tx2"/>
                </a:solidFill>
              </a:rPr>
              <a:t>- Healthcare (predicting diseases)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tx2"/>
                </a:solidFill>
              </a:rPr>
              <a:t>- Finance (fraud detection)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tx2"/>
                </a:solidFill>
              </a:rPr>
              <a:t>- Marketing (customer segmentation)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tx2"/>
                </a:solidFill>
              </a:rPr>
              <a:t>- Autonomous vehicles (self-driving cars)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174211" cy="2175328"/>
            <a:chOff x="-305" y="-1"/>
            <a:chExt cx="3832880" cy="2876136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object 4">
            <a:extLst>
              <a:ext uri="{FF2B5EF4-FFF2-40B4-BE49-F238E27FC236}">
                <a16:creationId xmlns:a16="http://schemas.microsoft.com/office/drawing/2014/main" id="{A1870C41-4388-7092-628B-1CD4FBF6190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56" y="5986828"/>
            <a:ext cx="871168" cy="87116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419" y="334690"/>
            <a:ext cx="7375161" cy="1325563"/>
          </a:xfrm>
        </p:spPr>
        <p:txBody>
          <a:bodyPr anchor="b">
            <a:normAutofit/>
          </a:bodyPr>
          <a:lstStyle/>
          <a:p>
            <a:r>
              <a:rPr lang="en-US" sz="3100" dirty="0">
                <a:solidFill>
                  <a:schemeClr val="tx2"/>
                </a:solidFill>
              </a:rPr>
              <a:t>Introduction to Machine Learning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17417" y="0"/>
            <a:ext cx="2926583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4419" y="2890979"/>
            <a:ext cx="7375161" cy="269397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Workflow: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Data Collection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Data Preprocessing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Model Training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Model Evaluation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Model Deployment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174211" cy="2175328"/>
            <a:chOff x="-305" y="-1"/>
            <a:chExt cx="3832880" cy="2876136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object 4">
            <a:extLst>
              <a:ext uri="{FF2B5EF4-FFF2-40B4-BE49-F238E27FC236}">
                <a16:creationId xmlns:a16="http://schemas.microsoft.com/office/drawing/2014/main" id="{4843EBE4-6A82-7817-2DE4-7A9BBAF5891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56" y="5986828"/>
            <a:ext cx="871168" cy="87116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91610" y="2775139"/>
            <a:ext cx="3414713" cy="600551"/>
            <a:chOff x="3722147" y="2557185"/>
            <a:chExt cx="4552950" cy="800735"/>
          </a:xfrm>
        </p:grpSpPr>
        <p:sp>
          <p:nvSpPr>
            <p:cNvPr id="3" name="object 3"/>
            <p:cNvSpPr/>
            <p:nvPr/>
          </p:nvSpPr>
          <p:spPr>
            <a:xfrm>
              <a:off x="5998551" y="2563535"/>
              <a:ext cx="2270125" cy="788035"/>
            </a:xfrm>
            <a:custGeom>
              <a:avLst/>
              <a:gdLst/>
              <a:ahLst/>
              <a:cxnLst/>
              <a:rect l="l" t="t" r="r" b="b"/>
              <a:pathLst>
                <a:path w="2270125" h="788035">
                  <a:moveTo>
                    <a:pt x="0" y="0"/>
                  </a:moveTo>
                  <a:lnTo>
                    <a:pt x="0" y="393976"/>
                  </a:lnTo>
                  <a:lnTo>
                    <a:pt x="2270053" y="393976"/>
                  </a:lnTo>
                  <a:lnTo>
                    <a:pt x="2270053" y="787952"/>
                  </a:lnTo>
                </a:path>
              </a:pathLst>
            </a:custGeom>
            <a:ln w="12700">
              <a:solidFill>
                <a:srgbClr val="16977B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" name="object 4"/>
            <p:cNvSpPr/>
            <p:nvPr/>
          </p:nvSpPr>
          <p:spPr>
            <a:xfrm>
              <a:off x="3728497" y="2563535"/>
              <a:ext cx="2270125" cy="788035"/>
            </a:xfrm>
            <a:custGeom>
              <a:avLst/>
              <a:gdLst/>
              <a:ahLst/>
              <a:cxnLst/>
              <a:rect l="l" t="t" r="r" b="b"/>
              <a:pathLst>
                <a:path w="2270125" h="788035">
                  <a:moveTo>
                    <a:pt x="2270053" y="0"/>
                  </a:moveTo>
                  <a:lnTo>
                    <a:pt x="2270053" y="393976"/>
                  </a:lnTo>
                  <a:lnTo>
                    <a:pt x="0" y="393976"/>
                  </a:lnTo>
                  <a:lnTo>
                    <a:pt x="0" y="787952"/>
                  </a:lnTo>
                </a:path>
              </a:pathLst>
            </a:custGeom>
            <a:ln w="12700">
              <a:solidFill>
                <a:srgbClr val="16977B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5" name="object 5"/>
          <p:cNvSpPr/>
          <p:nvPr/>
        </p:nvSpPr>
        <p:spPr>
          <a:xfrm>
            <a:off x="3959978" y="1372850"/>
            <a:ext cx="1078230" cy="251460"/>
          </a:xfrm>
          <a:custGeom>
            <a:avLst/>
            <a:gdLst/>
            <a:ahLst/>
            <a:cxnLst/>
            <a:rect l="l" t="t" r="r" b="b"/>
            <a:pathLst>
              <a:path w="1437640" h="335280">
                <a:moveTo>
                  <a:pt x="0" y="335069"/>
                </a:moveTo>
                <a:lnTo>
                  <a:pt x="31963" y="298875"/>
                </a:lnTo>
                <a:lnTo>
                  <a:pt x="65359" y="264711"/>
                </a:lnTo>
                <a:lnTo>
                  <a:pt x="100104" y="232584"/>
                </a:lnTo>
                <a:lnTo>
                  <a:pt x="136116" y="202500"/>
                </a:lnTo>
                <a:lnTo>
                  <a:pt x="173311" y="174467"/>
                </a:lnTo>
                <a:lnTo>
                  <a:pt x="211607" y="148493"/>
                </a:lnTo>
                <a:lnTo>
                  <a:pt x="250920" y="124585"/>
                </a:lnTo>
                <a:lnTo>
                  <a:pt x="291168" y="102749"/>
                </a:lnTo>
                <a:lnTo>
                  <a:pt x="332267" y="82993"/>
                </a:lnTo>
                <a:lnTo>
                  <a:pt x="374135" y="65325"/>
                </a:lnTo>
                <a:lnTo>
                  <a:pt x="416687" y="49752"/>
                </a:lnTo>
                <a:lnTo>
                  <a:pt x="459842" y="36280"/>
                </a:lnTo>
                <a:lnTo>
                  <a:pt x="503516" y="24918"/>
                </a:lnTo>
                <a:lnTo>
                  <a:pt x="547626" y="15672"/>
                </a:lnTo>
                <a:lnTo>
                  <a:pt x="592090" y="8550"/>
                </a:lnTo>
                <a:lnTo>
                  <a:pt x="636823" y="3559"/>
                </a:lnTo>
                <a:lnTo>
                  <a:pt x="681744" y="707"/>
                </a:lnTo>
                <a:lnTo>
                  <a:pt x="726769" y="0"/>
                </a:lnTo>
                <a:lnTo>
                  <a:pt x="771814" y="1445"/>
                </a:lnTo>
                <a:lnTo>
                  <a:pt x="816798" y="5051"/>
                </a:lnTo>
                <a:lnTo>
                  <a:pt x="861636" y="10824"/>
                </a:lnTo>
                <a:lnTo>
                  <a:pt x="906247" y="18772"/>
                </a:lnTo>
                <a:lnTo>
                  <a:pt x="950546" y="28901"/>
                </a:lnTo>
                <a:lnTo>
                  <a:pt x="994451" y="41220"/>
                </a:lnTo>
                <a:lnTo>
                  <a:pt x="1037879" y="55735"/>
                </a:lnTo>
                <a:lnTo>
                  <a:pt x="1080747" y="72453"/>
                </a:lnTo>
                <a:lnTo>
                  <a:pt x="1122971" y="91383"/>
                </a:lnTo>
                <a:lnTo>
                  <a:pt x="1164470" y="112531"/>
                </a:lnTo>
                <a:lnTo>
                  <a:pt x="1205158" y="135904"/>
                </a:lnTo>
                <a:lnTo>
                  <a:pt x="1244955" y="161510"/>
                </a:lnTo>
                <a:lnTo>
                  <a:pt x="1283776" y="189356"/>
                </a:lnTo>
                <a:lnTo>
                  <a:pt x="1321538" y="219449"/>
                </a:lnTo>
                <a:lnTo>
                  <a:pt x="1352316" y="246440"/>
                </a:lnTo>
                <a:lnTo>
                  <a:pt x="1381872" y="274735"/>
                </a:lnTo>
                <a:lnTo>
                  <a:pt x="1410167" y="304292"/>
                </a:lnTo>
                <a:lnTo>
                  <a:pt x="1437158" y="335069"/>
                </a:lnTo>
              </a:path>
            </a:pathLst>
          </a:custGeom>
          <a:ln w="12700">
            <a:solidFill>
              <a:srgbClr val="16977B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3959980" y="2528591"/>
            <a:ext cx="1078230" cy="251460"/>
          </a:xfrm>
          <a:custGeom>
            <a:avLst/>
            <a:gdLst/>
            <a:ahLst/>
            <a:cxnLst/>
            <a:rect l="l" t="t" r="r" b="b"/>
            <a:pathLst>
              <a:path w="1437640" h="335280">
                <a:moveTo>
                  <a:pt x="1437158" y="0"/>
                </a:moveTo>
                <a:lnTo>
                  <a:pt x="1405195" y="36193"/>
                </a:lnTo>
                <a:lnTo>
                  <a:pt x="1371799" y="70357"/>
                </a:lnTo>
                <a:lnTo>
                  <a:pt x="1337054" y="102485"/>
                </a:lnTo>
                <a:lnTo>
                  <a:pt x="1301042" y="132568"/>
                </a:lnTo>
                <a:lnTo>
                  <a:pt x="1263846" y="160601"/>
                </a:lnTo>
                <a:lnTo>
                  <a:pt x="1225550" y="186575"/>
                </a:lnTo>
                <a:lnTo>
                  <a:pt x="1186237" y="210484"/>
                </a:lnTo>
                <a:lnTo>
                  <a:pt x="1145989" y="232319"/>
                </a:lnTo>
                <a:lnTo>
                  <a:pt x="1104890" y="252075"/>
                </a:lnTo>
                <a:lnTo>
                  <a:pt x="1063023" y="269743"/>
                </a:lnTo>
                <a:lnTo>
                  <a:pt x="1020470" y="285316"/>
                </a:lnTo>
                <a:lnTo>
                  <a:pt x="977315" y="298788"/>
                </a:lnTo>
                <a:lnTo>
                  <a:pt x="933641" y="310150"/>
                </a:lnTo>
                <a:lnTo>
                  <a:pt x="889531" y="319396"/>
                </a:lnTo>
                <a:lnTo>
                  <a:pt x="845068" y="326518"/>
                </a:lnTo>
                <a:lnTo>
                  <a:pt x="800334" y="331509"/>
                </a:lnTo>
                <a:lnTo>
                  <a:pt x="755413" y="334362"/>
                </a:lnTo>
                <a:lnTo>
                  <a:pt x="710389" y="335069"/>
                </a:lnTo>
                <a:lnTo>
                  <a:pt x="665343" y="333623"/>
                </a:lnTo>
                <a:lnTo>
                  <a:pt x="620360" y="330018"/>
                </a:lnTo>
                <a:lnTo>
                  <a:pt x="575521" y="324245"/>
                </a:lnTo>
                <a:lnTo>
                  <a:pt x="530911" y="316297"/>
                </a:lnTo>
                <a:lnTo>
                  <a:pt x="486611" y="306167"/>
                </a:lnTo>
                <a:lnTo>
                  <a:pt x="442706" y="293849"/>
                </a:lnTo>
                <a:lnTo>
                  <a:pt x="399278" y="279334"/>
                </a:lnTo>
                <a:lnTo>
                  <a:pt x="356411" y="262615"/>
                </a:lnTo>
                <a:lnTo>
                  <a:pt x="314186" y="243686"/>
                </a:lnTo>
                <a:lnTo>
                  <a:pt x="272688" y="222538"/>
                </a:lnTo>
                <a:lnTo>
                  <a:pt x="231999" y="199165"/>
                </a:lnTo>
                <a:lnTo>
                  <a:pt x="192203" y="173559"/>
                </a:lnTo>
                <a:lnTo>
                  <a:pt x="153382" y="145713"/>
                </a:lnTo>
                <a:lnTo>
                  <a:pt x="115619" y="115620"/>
                </a:lnTo>
                <a:lnTo>
                  <a:pt x="84842" y="88628"/>
                </a:lnTo>
                <a:lnTo>
                  <a:pt x="55285" y="60334"/>
                </a:lnTo>
                <a:lnTo>
                  <a:pt x="26991" y="30777"/>
                </a:lnTo>
                <a:lnTo>
                  <a:pt x="0" y="0"/>
                </a:lnTo>
              </a:path>
            </a:pathLst>
          </a:custGeom>
          <a:ln w="12700">
            <a:solidFill>
              <a:srgbClr val="16977B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493097" y="1581215"/>
            <a:ext cx="2011680" cy="912269"/>
          </a:xfrm>
          <a:prstGeom prst="rect">
            <a:avLst/>
          </a:prstGeom>
        </p:spPr>
        <p:txBody>
          <a:bodyPr vert="horz" wrap="square" lIns="0" tIns="65246" rIns="0" bIns="0" rtlCol="0" anchor="ctr">
            <a:spAutoFit/>
          </a:bodyPr>
          <a:lstStyle/>
          <a:p>
            <a:pPr marL="225266" marR="3810" indent="-216218">
              <a:lnSpc>
                <a:spcPts val="3292"/>
              </a:lnSpc>
              <a:spcBef>
                <a:spcPts val="514"/>
              </a:spcBef>
            </a:pPr>
            <a:r>
              <a:rPr sz="3075" spc="191" dirty="0">
                <a:latin typeface="Calibri"/>
                <a:cs typeface="Calibri"/>
              </a:rPr>
              <a:t>Supervised </a:t>
            </a:r>
            <a:r>
              <a:rPr sz="3075" spc="176" dirty="0">
                <a:latin typeface="Calibri"/>
                <a:cs typeface="Calibri"/>
              </a:rPr>
              <a:t>Learning</a:t>
            </a:r>
            <a:endParaRPr sz="3075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57439" y="3370874"/>
            <a:ext cx="1078230" cy="251460"/>
          </a:xfrm>
          <a:custGeom>
            <a:avLst/>
            <a:gdLst/>
            <a:ahLst/>
            <a:cxnLst/>
            <a:rect l="l" t="t" r="r" b="b"/>
            <a:pathLst>
              <a:path w="1437639" h="335279">
                <a:moveTo>
                  <a:pt x="0" y="335069"/>
                </a:moveTo>
                <a:lnTo>
                  <a:pt x="31963" y="298875"/>
                </a:lnTo>
                <a:lnTo>
                  <a:pt x="65359" y="264711"/>
                </a:lnTo>
                <a:lnTo>
                  <a:pt x="100104" y="232584"/>
                </a:lnTo>
                <a:lnTo>
                  <a:pt x="136116" y="202500"/>
                </a:lnTo>
                <a:lnTo>
                  <a:pt x="173311" y="174467"/>
                </a:lnTo>
                <a:lnTo>
                  <a:pt x="211607" y="148493"/>
                </a:lnTo>
                <a:lnTo>
                  <a:pt x="250920" y="124585"/>
                </a:lnTo>
                <a:lnTo>
                  <a:pt x="291168" y="102749"/>
                </a:lnTo>
                <a:lnTo>
                  <a:pt x="332267" y="82993"/>
                </a:lnTo>
                <a:lnTo>
                  <a:pt x="374135" y="65325"/>
                </a:lnTo>
                <a:lnTo>
                  <a:pt x="416687" y="49752"/>
                </a:lnTo>
                <a:lnTo>
                  <a:pt x="459842" y="36280"/>
                </a:lnTo>
                <a:lnTo>
                  <a:pt x="503516" y="24918"/>
                </a:lnTo>
                <a:lnTo>
                  <a:pt x="547626" y="15672"/>
                </a:lnTo>
                <a:lnTo>
                  <a:pt x="592090" y="8550"/>
                </a:lnTo>
                <a:lnTo>
                  <a:pt x="636823" y="3559"/>
                </a:lnTo>
                <a:lnTo>
                  <a:pt x="681744" y="707"/>
                </a:lnTo>
                <a:lnTo>
                  <a:pt x="726769" y="0"/>
                </a:lnTo>
                <a:lnTo>
                  <a:pt x="771814" y="1445"/>
                </a:lnTo>
                <a:lnTo>
                  <a:pt x="816798" y="5051"/>
                </a:lnTo>
                <a:lnTo>
                  <a:pt x="861636" y="10824"/>
                </a:lnTo>
                <a:lnTo>
                  <a:pt x="906247" y="18772"/>
                </a:lnTo>
                <a:lnTo>
                  <a:pt x="950546" y="28901"/>
                </a:lnTo>
                <a:lnTo>
                  <a:pt x="994451" y="41220"/>
                </a:lnTo>
                <a:lnTo>
                  <a:pt x="1037879" y="55735"/>
                </a:lnTo>
                <a:lnTo>
                  <a:pt x="1080747" y="72453"/>
                </a:lnTo>
                <a:lnTo>
                  <a:pt x="1122971" y="91383"/>
                </a:lnTo>
                <a:lnTo>
                  <a:pt x="1164470" y="112531"/>
                </a:lnTo>
                <a:lnTo>
                  <a:pt x="1205158" y="135904"/>
                </a:lnTo>
                <a:lnTo>
                  <a:pt x="1244955" y="161510"/>
                </a:lnTo>
                <a:lnTo>
                  <a:pt x="1283776" y="189356"/>
                </a:lnTo>
                <a:lnTo>
                  <a:pt x="1321538" y="219449"/>
                </a:lnTo>
                <a:lnTo>
                  <a:pt x="1352316" y="246440"/>
                </a:lnTo>
                <a:lnTo>
                  <a:pt x="1381872" y="274735"/>
                </a:lnTo>
                <a:lnTo>
                  <a:pt x="1410167" y="304292"/>
                </a:lnTo>
                <a:lnTo>
                  <a:pt x="1437158" y="335069"/>
                </a:lnTo>
              </a:path>
            </a:pathLst>
          </a:custGeom>
          <a:ln w="12700">
            <a:solidFill>
              <a:srgbClr val="16977B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/>
          <p:nvPr/>
        </p:nvSpPr>
        <p:spPr>
          <a:xfrm>
            <a:off x="2257440" y="4526614"/>
            <a:ext cx="1078230" cy="251460"/>
          </a:xfrm>
          <a:custGeom>
            <a:avLst/>
            <a:gdLst/>
            <a:ahLst/>
            <a:cxnLst/>
            <a:rect l="l" t="t" r="r" b="b"/>
            <a:pathLst>
              <a:path w="1437639" h="335279">
                <a:moveTo>
                  <a:pt x="1437158" y="0"/>
                </a:moveTo>
                <a:lnTo>
                  <a:pt x="1405195" y="36193"/>
                </a:lnTo>
                <a:lnTo>
                  <a:pt x="1371799" y="70357"/>
                </a:lnTo>
                <a:lnTo>
                  <a:pt x="1337054" y="102485"/>
                </a:lnTo>
                <a:lnTo>
                  <a:pt x="1301042" y="132568"/>
                </a:lnTo>
                <a:lnTo>
                  <a:pt x="1263846" y="160601"/>
                </a:lnTo>
                <a:lnTo>
                  <a:pt x="1225550" y="186575"/>
                </a:lnTo>
                <a:lnTo>
                  <a:pt x="1186237" y="210484"/>
                </a:lnTo>
                <a:lnTo>
                  <a:pt x="1145989" y="232319"/>
                </a:lnTo>
                <a:lnTo>
                  <a:pt x="1104890" y="252075"/>
                </a:lnTo>
                <a:lnTo>
                  <a:pt x="1063023" y="269743"/>
                </a:lnTo>
                <a:lnTo>
                  <a:pt x="1020470" y="285316"/>
                </a:lnTo>
                <a:lnTo>
                  <a:pt x="977315" y="298788"/>
                </a:lnTo>
                <a:lnTo>
                  <a:pt x="933641" y="310150"/>
                </a:lnTo>
                <a:lnTo>
                  <a:pt x="889531" y="319396"/>
                </a:lnTo>
                <a:lnTo>
                  <a:pt x="845068" y="326518"/>
                </a:lnTo>
                <a:lnTo>
                  <a:pt x="800334" y="331509"/>
                </a:lnTo>
                <a:lnTo>
                  <a:pt x="755413" y="334362"/>
                </a:lnTo>
                <a:lnTo>
                  <a:pt x="710389" y="335069"/>
                </a:lnTo>
                <a:lnTo>
                  <a:pt x="665343" y="333623"/>
                </a:lnTo>
                <a:lnTo>
                  <a:pt x="620360" y="330018"/>
                </a:lnTo>
                <a:lnTo>
                  <a:pt x="575521" y="324245"/>
                </a:lnTo>
                <a:lnTo>
                  <a:pt x="530911" y="316297"/>
                </a:lnTo>
                <a:lnTo>
                  <a:pt x="486611" y="306167"/>
                </a:lnTo>
                <a:lnTo>
                  <a:pt x="442706" y="293849"/>
                </a:lnTo>
                <a:lnTo>
                  <a:pt x="399278" y="279334"/>
                </a:lnTo>
                <a:lnTo>
                  <a:pt x="356411" y="262615"/>
                </a:lnTo>
                <a:lnTo>
                  <a:pt x="314186" y="243686"/>
                </a:lnTo>
                <a:lnTo>
                  <a:pt x="272688" y="222538"/>
                </a:lnTo>
                <a:lnTo>
                  <a:pt x="231999" y="199165"/>
                </a:lnTo>
                <a:lnTo>
                  <a:pt x="192203" y="173559"/>
                </a:lnTo>
                <a:lnTo>
                  <a:pt x="153382" y="145713"/>
                </a:lnTo>
                <a:lnTo>
                  <a:pt x="115619" y="115620"/>
                </a:lnTo>
                <a:lnTo>
                  <a:pt x="84842" y="88628"/>
                </a:lnTo>
                <a:lnTo>
                  <a:pt x="55285" y="60334"/>
                </a:lnTo>
                <a:lnTo>
                  <a:pt x="26991" y="30777"/>
                </a:lnTo>
                <a:lnTo>
                  <a:pt x="0" y="0"/>
                </a:lnTo>
              </a:path>
            </a:pathLst>
          </a:custGeom>
          <a:ln w="12700">
            <a:solidFill>
              <a:srgbClr val="16977B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 txBox="1"/>
          <p:nvPr/>
        </p:nvSpPr>
        <p:spPr>
          <a:xfrm>
            <a:off x="1803892" y="3794759"/>
            <a:ext cx="1985010" cy="48282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3075" spc="172" dirty="0">
                <a:solidFill>
                  <a:srgbClr val="262626"/>
                </a:solidFill>
                <a:latin typeface="Calibri"/>
                <a:cs typeface="Calibri"/>
              </a:rPr>
              <a:t>Regression</a:t>
            </a:r>
            <a:endParaRPr sz="3075" dirty="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62519" y="3370874"/>
            <a:ext cx="1078230" cy="251460"/>
          </a:xfrm>
          <a:custGeom>
            <a:avLst/>
            <a:gdLst/>
            <a:ahLst/>
            <a:cxnLst/>
            <a:rect l="l" t="t" r="r" b="b"/>
            <a:pathLst>
              <a:path w="1437640" h="335279">
                <a:moveTo>
                  <a:pt x="0" y="335069"/>
                </a:moveTo>
                <a:lnTo>
                  <a:pt x="31963" y="298875"/>
                </a:lnTo>
                <a:lnTo>
                  <a:pt x="65359" y="264711"/>
                </a:lnTo>
                <a:lnTo>
                  <a:pt x="100104" y="232584"/>
                </a:lnTo>
                <a:lnTo>
                  <a:pt x="136116" y="202500"/>
                </a:lnTo>
                <a:lnTo>
                  <a:pt x="173311" y="174467"/>
                </a:lnTo>
                <a:lnTo>
                  <a:pt x="211607" y="148493"/>
                </a:lnTo>
                <a:lnTo>
                  <a:pt x="250920" y="124585"/>
                </a:lnTo>
                <a:lnTo>
                  <a:pt x="291168" y="102749"/>
                </a:lnTo>
                <a:lnTo>
                  <a:pt x="332267" y="82993"/>
                </a:lnTo>
                <a:lnTo>
                  <a:pt x="374135" y="65325"/>
                </a:lnTo>
                <a:lnTo>
                  <a:pt x="416687" y="49752"/>
                </a:lnTo>
                <a:lnTo>
                  <a:pt x="459842" y="36280"/>
                </a:lnTo>
                <a:lnTo>
                  <a:pt x="503516" y="24918"/>
                </a:lnTo>
                <a:lnTo>
                  <a:pt x="547626" y="15672"/>
                </a:lnTo>
                <a:lnTo>
                  <a:pt x="592090" y="8550"/>
                </a:lnTo>
                <a:lnTo>
                  <a:pt x="636823" y="3559"/>
                </a:lnTo>
                <a:lnTo>
                  <a:pt x="681744" y="707"/>
                </a:lnTo>
                <a:lnTo>
                  <a:pt x="726769" y="0"/>
                </a:lnTo>
                <a:lnTo>
                  <a:pt x="771814" y="1445"/>
                </a:lnTo>
                <a:lnTo>
                  <a:pt x="816798" y="5051"/>
                </a:lnTo>
                <a:lnTo>
                  <a:pt x="861636" y="10824"/>
                </a:lnTo>
                <a:lnTo>
                  <a:pt x="906247" y="18772"/>
                </a:lnTo>
                <a:lnTo>
                  <a:pt x="950546" y="28901"/>
                </a:lnTo>
                <a:lnTo>
                  <a:pt x="994451" y="41220"/>
                </a:lnTo>
                <a:lnTo>
                  <a:pt x="1037879" y="55735"/>
                </a:lnTo>
                <a:lnTo>
                  <a:pt x="1080747" y="72453"/>
                </a:lnTo>
                <a:lnTo>
                  <a:pt x="1122971" y="91383"/>
                </a:lnTo>
                <a:lnTo>
                  <a:pt x="1164470" y="112531"/>
                </a:lnTo>
                <a:lnTo>
                  <a:pt x="1205158" y="135904"/>
                </a:lnTo>
                <a:lnTo>
                  <a:pt x="1244955" y="161510"/>
                </a:lnTo>
                <a:lnTo>
                  <a:pt x="1283776" y="189356"/>
                </a:lnTo>
                <a:lnTo>
                  <a:pt x="1321538" y="219449"/>
                </a:lnTo>
                <a:lnTo>
                  <a:pt x="1352316" y="246440"/>
                </a:lnTo>
                <a:lnTo>
                  <a:pt x="1381872" y="274735"/>
                </a:lnTo>
                <a:lnTo>
                  <a:pt x="1410167" y="304292"/>
                </a:lnTo>
                <a:lnTo>
                  <a:pt x="1437158" y="335069"/>
                </a:lnTo>
              </a:path>
            </a:pathLst>
          </a:custGeom>
          <a:ln w="12700">
            <a:solidFill>
              <a:srgbClr val="16977B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/>
          <p:nvPr/>
        </p:nvSpPr>
        <p:spPr>
          <a:xfrm>
            <a:off x="5662520" y="4526614"/>
            <a:ext cx="1078230" cy="251460"/>
          </a:xfrm>
          <a:custGeom>
            <a:avLst/>
            <a:gdLst/>
            <a:ahLst/>
            <a:cxnLst/>
            <a:rect l="l" t="t" r="r" b="b"/>
            <a:pathLst>
              <a:path w="1437640" h="335279">
                <a:moveTo>
                  <a:pt x="1437158" y="0"/>
                </a:moveTo>
                <a:lnTo>
                  <a:pt x="1405195" y="36193"/>
                </a:lnTo>
                <a:lnTo>
                  <a:pt x="1371799" y="70357"/>
                </a:lnTo>
                <a:lnTo>
                  <a:pt x="1337054" y="102485"/>
                </a:lnTo>
                <a:lnTo>
                  <a:pt x="1301042" y="132568"/>
                </a:lnTo>
                <a:lnTo>
                  <a:pt x="1263846" y="160601"/>
                </a:lnTo>
                <a:lnTo>
                  <a:pt x="1225550" y="186575"/>
                </a:lnTo>
                <a:lnTo>
                  <a:pt x="1186237" y="210484"/>
                </a:lnTo>
                <a:lnTo>
                  <a:pt x="1145989" y="232319"/>
                </a:lnTo>
                <a:lnTo>
                  <a:pt x="1104890" y="252075"/>
                </a:lnTo>
                <a:lnTo>
                  <a:pt x="1063023" y="269743"/>
                </a:lnTo>
                <a:lnTo>
                  <a:pt x="1020470" y="285316"/>
                </a:lnTo>
                <a:lnTo>
                  <a:pt x="977315" y="298788"/>
                </a:lnTo>
                <a:lnTo>
                  <a:pt x="933641" y="310150"/>
                </a:lnTo>
                <a:lnTo>
                  <a:pt x="889531" y="319396"/>
                </a:lnTo>
                <a:lnTo>
                  <a:pt x="845068" y="326518"/>
                </a:lnTo>
                <a:lnTo>
                  <a:pt x="800334" y="331509"/>
                </a:lnTo>
                <a:lnTo>
                  <a:pt x="755413" y="334362"/>
                </a:lnTo>
                <a:lnTo>
                  <a:pt x="710389" y="335069"/>
                </a:lnTo>
                <a:lnTo>
                  <a:pt x="665343" y="333623"/>
                </a:lnTo>
                <a:lnTo>
                  <a:pt x="620360" y="330018"/>
                </a:lnTo>
                <a:lnTo>
                  <a:pt x="575521" y="324245"/>
                </a:lnTo>
                <a:lnTo>
                  <a:pt x="530911" y="316297"/>
                </a:lnTo>
                <a:lnTo>
                  <a:pt x="486611" y="306167"/>
                </a:lnTo>
                <a:lnTo>
                  <a:pt x="442706" y="293849"/>
                </a:lnTo>
                <a:lnTo>
                  <a:pt x="399278" y="279334"/>
                </a:lnTo>
                <a:lnTo>
                  <a:pt x="356411" y="262615"/>
                </a:lnTo>
                <a:lnTo>
                  <a:pt x="314186" y="243686"/>
                </a:lnTo>
                <a:lnTo>
                  <a:pt x="272688" y="222538"/>
                </a:lnTo>
                <a:lnTo>
                  <a:pt x="231999" y="199165"/>
                </a:lnTo>
                <a:lnTo>
                  <a:pt x="192203" y="173559"/>
                </a:lnTo>
                <a:lnTo>
                  <a:pt x="153382" y="145713"/>
                </a:lnTo>
                <a:lnTo>
                  <a:pt x="115619" y="115620"/>
                </a:lnTo>
                <a:lnTo>
                  <a:pt x="84842" y="88628"/>
                </a:lnTo>
                <a:lnTo>
                  <a:pt x="55285" y="60334"/>
                </a:lnTo>
                <a:lnTo>
                  <a:pt x="26991" y="30777"/>
                </a:lnTo>
                <a:lnTo>
                  <a:pt x="0" y="0"/>
                </a:lnTo>
              </a:path>
            </a:pathLst>
          </a:custGeom>
          <a:ln w="12700">
            <a:solidFill>
              <a:srgbClr val="16977B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 txBox="1"/>
          <p:nvPr/>
        </p:nvSpPr>
        <p:spPr>
          <a:xfrm>
            <a:off x="5025758" y="3794759"/>
            <a:ext cx="2351723" cy="48282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3075" spc="127" dirty="0">
                <a:solidFill>
                  <a:srgbClr val="262626"/>
                </a:solidFill>
                <a:latin typeface="Calibri"/>
                <a:cs typeface="Calibri"/>
              </a:rPr>
              <a:t>Classification</a:t>
            </a:r>
            <a:endParaRPr sz="3075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92" y="5347371"/>
            <a:ext cx="653376" cy="65337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301" y="530510"/>
            <a:ext cx="7375161" cy="1325563"/>
          </a:xfrm>
        </p:spPr>
        <p:txBody>
          <a:bodyPr anchor="b">
            <a:normAutofit/>
          </a:bodyPr>
          <a:lstStyle/>
          <a:p>
            <a:r>
              <a:rPr lang="en-US" sz="3100" b="1" dirty="0">
                <a:solidFill>
                  <a:schemeClr val="tx2"/>
                </a:solidFill>
              </a:rPr>
              <a:t>Supervised Learning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17417" y="0"/>
            <a:ext cx="2926583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4304" y="2278074"/>
            <a:ext cx="7375161" cy="2693976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Regression</a:t>
            </a:r>
            <a:r>
              <a:rPr lang="en-US" sz="2000" dirty="0">
                <a:solidFill>
                  <a:schemeClr val="tx2"/>
                </a:solidFill>
              </a:rPr>
              <a:t> vs </a:t>
            </a:r>
            <a:r>
              <a:rPr lang="en-US" sz="2000" b="1" dirty="0">
                <a:solidFill>
                  <a:schemeClr val="tx2"/>
                </a:solidFill>
              </a:rPr>
              <a:t>Classification</a:t>
            </a:r>
            <a:r>
              <a:rPr lang="en-US" sz="2000" dirty="0">
                <a:solidFill>
                  <a:schemeClr val="tx2"/>
                </a:solidFill>
              </a:rPr>
              <a:t>: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endParaRPr lang="en-US" sz="2000" dirty="0">
              <a:solidFill>
                <a:schemeClr val="tx2"/>
              </a:solidFill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chemeClr val="tx2"/>
                </a:solidFill>
              </a:rPr>
              <a:t>- Regression: Predicting continuous values (e.g., house prices).</a:t>
            </a:r>
          </a:p>
          <a:p>
            <a:pPr marL="457200" lvl="1" indent="0">
              <a:buNone/>
            </a:pPr>
            <a:endParaRPr lang="en-US" sz="2000" dirty="0">
              <a:solidFill>
                <a:schemeClr val="tx2"/>
              </a:solidFill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chemeClr val="tx2"/>
                </a:solidFill>
              </a:rPr>
              <a:t>- Classification: Predicting categorical values (e.g., whether a tumor is benign or malignant).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174211" cy="2175328"/>
            <a:chOff x="-305" y="-1"/>
            <a:chExt cx="3832880" cy="2876136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object 4">
            <a:extLst>
              <a:ext uri="{FF2B5EF4-FFF2-40B4-BE49-F238E27FC236}">
                <a16:creationId xmlns:a16="http://schemas.microsoft.com/office/drawing/2014/main" id="{A026AC60-C13F-1CD3-C783-AA25FC8009B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56" y="5986828"/>
            <a:ext cx="871168" cy="87116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301" y="530510"/>
            <a:ext cx="7375161" cy="1325563"/>
          </a:xfrm>
        </p:spPr>
        <p:txBody>
          <a:bodyPr anchor="b">
            <a:normAutofit/>
          </a:bodyPr>
          <a:lstStyle/>
          <a:p>
            <a:r>
              <a:rPr lang="en-US" sz="3100" b="1" dirty="0">
                <a:solidFill>
                  <a:schemeClr val="tx2"/>
                </a:solidFill>
              </a:rPr>
              <a:t>Supervised Learning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17417" y="0"/>
            <a:ext cx="2926583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4304" y="2278074"/>
            <a:ext cx="7375161" cy="2693976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Regression</a:t>
            </a:r>
            <a:r>
              <a:rPr lang="en-US" sz="2000" dirty="0">
                <a:solidFill>
                  <a:schemeClr val="tx2"/>
                </a:solidFill>
              </a:rPr>
              <a:t> vs </a:t>
            </a:r>
            <a:r>
              <a:rPr lang="en-US" sz="2000" b="1" dirty="0">
                <a:solidFill>
                  <a:schemeClr val="tx2"/>
                </a:solidFill>
              </a:rPr>
              <a:t>Classification</a:t>
            </a:r>
            <a:r>
              <a:rPr lang="en-US" sz="2000" dirty="0">
                <a:solidFill>
                  <a:schemeClr val="tx2"/>
                </a:solidFill>
              </a:rPr>
              <a:t>: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endParaRPr lang="en-US" sz="2000" dirty="0">
              <a:solidFill>
                <a:schemeClr val="tx2"/>
              </a:solidFill>
            </a:endParaRPr>
          </a:p>
          <a:p>
            <a:pPr marL="457200" lvl="1" indent="0">
              <a:buNone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Can you think of examples from your field that are regression vs classification?</a:t>
            </a:r>
            <a:endParaRPr lang="en-US" sz="2400" dirty="0">
              <a:solidFill>
                <a:schemeClr val="tx2"/>
              </a:solidFill>
              <a:latin typeface="Lucida Sans" panose="020B0602030504020204" pitchFamily="34" charset="77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174211" cy="2175328"/>
            <a:chOff x="-305" y="-1"/>
            <a:chExt cx="3832880" cy="2876136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object 4">
            <a:extLst>
              <a:ext uri="{FF2B5EF4-FFF2-40B4-BE49-F238E27FC236}">
                <a16:creationId xmlns:a16="http://schemas.microsoft.com/office/drawing/2014/main" id="{A026AC60-C13F-1CD3-C783-AA25FC8009B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56" y="5986828"/>
            <a:ext cx="871168" cy="87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471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646" y="334690"/>
            <a:ext cx="7375161" cy="1325563"/>
          </a:xfrm>
        </p:spPr>
        <p:txBody>
          <a:bodyPr anchor="b">
            <a:normAutofit/>
          </a:bodyPr>
          <a:lstStyle/>
          <a:p>
            <a:r>
              <a:rPr lang="en-US" sz="3100" b="1" dirty="0">
                <a:solidFill>
                  <a:schemeClr val="tx2"/>
                </a:solidFill>
              </a:rPr>
              <a:t>Supervised Learning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17417" y="0"/>
            <a:ext cx="2926583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4304" y="2140110"/>
            <a:ext cx="7375161" cy="269397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Key Concepts: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chemeClr val="tx2"/>
                </a:solidFill>
              </a:rPr>
              <a:t>- </a:t>
            </a:r>
            <a:r>
              <a:rPr lang="en-US" sz="2000" b="1" dirty="0">
                <a:solidFill>
                  <a:schemeClr val="tx2"/>
                </a:solidFill>
              </a:rPr>
              <a:t>Features</a:t>
            </a:r>
            <a:r>
              <a:rPr lang="en-US" sz="2000" dirty="0">
                <a:solidFill>
                  <a:schemeClr val="tx2"/>
                </a:solidFill>
              </a:rPr>
              <a:t>: Independent variables used as input.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tx2"/>
                </a:solidFill>
              </a:rPr>
              <a:t>- </a:t>
            </a:r>
            <a:r>
              <a:rPr lang="en-US" sz="2000" b="1" dirty="0">
                <a:solidFill>
                  <a:schemeClr val="tx2"/>
                </a:solidFill>
              </a:rPr>
              <a:t>Labels</a:t>
            </a:r>
            <a:r>
              <a:rPr lang="en-US" sz="2000" dirty="0">
                <a:solidFill>
                  <a:schemeClr val="tx2"/>
                </a:solidFill>
              </a:rPr>
              <a:t>: Dependent variables (target) we want to predict.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tx2"/>
                </a:solidFill>
              </a:rPr>
              <a:t>- </a:t>
            </a:r>
            <a:r>
              <a:rPr lang="en-US" sz="2000" b="1" dirty="0">
                <a:solidFill>
                  <a:schemeClr val="tx2"/>
                </a:solidFill>
              </a:rPr>
              <a:t>Training Set</a:t>
            </a:r>
            <a:r>
              <a:rPr lang="en-US" sz="2000" dirty="0">
                <a:solidFill>
                  <a:schemeClr val="tx2"/>
                </a:solidFill>
              </a:rPr>
              <a:t>: Subset of data used to train the model.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tx2"/>
                </a:solidFill>
              </a:rPr>
              <a:t>- </a:t>
            </a:r>
            <a:r>
              <a:rPr lang="en-US" sz="2000" b="1" dirty="0">
                <a:solidFill>
                  <a:schemeClr val="tx2"/>
                </a:solidFill>
              </a:rPr>
              <a:t>Test Set</a:t>
            </a:r>
            <a:r>
              <a:rPr lang="en-US" sz="2000" dirty="0">
                <a:solidFill>
                  <a:schemeClr val="tx2"/>
                </a:solidFill>
              </a:rPr>
              <a:t>: Subset of data used to evaluate the model's performance.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174211" cy="2175328"/>
            <a:chOff x="-305" y="-1"/>
            <a:chExt cx="3832880" cy="2876136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object 4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A7B1265A-706A-96FB-427E-7722525608B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56" y="5986828"/>
            <a:ext cx="871168" cy="87116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sz="4700"/>
              <a:t>Linear Regression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677373"/>
            <a:ext cx="8140446" cy="18288"/>
          </a:xfrm>
          <a:custGeom>
            <a:avLst/>
            <a:gdLst>
              <a:gd name="connsiteX0" fmla="*/ 0 w 8140446"/>
              <a:gd name="connsiteY0" fmla="*/ 0 h 18288"/>
              <a:gd name="connsiteX1" fmla="*/ 434157 w 8140446"/>
              <a:gd name="connsiteY1" fmla="*/ 0 h 18288"/>
              <a:gd name="connsiteX2" fmla="*/ 1193932 w 8140446"/>
              <a:gd name="connsiteY2" fmla="*/ 0 h 18288"/>
              <a:gd name="connsiteX3" fmla="*/ 1628089 w 8140446"/>
              <a:gd name="connsiteY3" fmla="*/ 0 h 18288"/>
              <a:gd name="connsiteX4" fmla="*/ 2225055 w 8140446"/>
              <a:gd name="connsiteY4" fmla="*/ 0 h 18288"/>
              <a:gd name="connsiteX5" fmla="*/ 3066235 w 8140446"/>
              <a:gd name="connsiteY5" fmla="*/ 0 h 18288"/>
              <a:gd name="connsiteX6" fmla="*/ 3744605 w 8140446"/>
              <a:gd name="connsiteY6" fmla="*/ 0 h 18288"/>
              <a:gd name="connsiteX7" fmla="*/ 4504380 w 8140446"/>
              <a:gd name="connsiteY7" fmla="*/ 0 h 18288"/>
              <a:gd name="connsiteX8" fmla="*/ 5101346 w 8140446"/>
              <a:gd name="connsiteY8" fmla="*/ 0 h 18288"/>
              <a:gd name="connsiteX9" fmla="*/ 5779717 w 8140446"/>
              <a:gd name="connsiteY9" fmla="*/ 0 h 18288"/>
              <a:gd name="connsiteX10" fmla="*/ 6620896 w 8140446"/>
              <a:gd name="connsiteY10" fmla="*/ 0 h 18288"/>
              <a:gd name="connsiteX11" fmla="*/ 7136458 w 8140446"/>
              <a:gd name="connsiteY11" fmla="*/ 0 h 18288"/>
              <a:gd name="connsiteX12" fmla="*/ 8140446 w 8140446"/>
              <a:gd name="connsiteY12" fmla="*/ 0 h 18288"/>
              <a:gd name="connsiteX13" fmla="*/ 8140446 w 8140446"/>
              <a:gd name="connsiteY13" fmla="*/ 18288 h 18288"/>
              <a:gd name="connsiteX14" fmla="*/ 7543480 w 8140446"/>
              <a:gd name="connsiteY14" fmla="*/ 18288 h 18288"/>
              <a:gd name="connsiteX15" fmla="*/ 7109323 w 8140446"/>
              <a:gd name="connsiteY15" fmla="*/ 18288 h 18288"/>
              <a:gd name="connsiteX16" fmla="*/ 6430952 w 8140446"/>
              <a:gd name="connsiteY16" fmla="*/ 18288 h 18288"/>
              <a:gd name="connsiteX17" fmla="*/ 5915391 w 8140446"/>
              <a:gd name="connsiteY17" fmla="*/ 18288 h 18288"/>
              <a:gd name="connsiteX18" fmla="*/ 5237020 w 8140446"/>
              <a:gd name="connsiteY18" fmla="*/ 18288 h 18288"/>
              <a:gd name="connsiteX19" fmla="*/ 4558650 w 8140446"/>
              <a:gd name="connsiteY19" fmla="*/ 18288 h 18288"/>
              <a:gd name="connsiteX20" fmla="*/ 3880279 w 8140446"/>
              <a:gd name="connsiteY20" fmla="*/ 18288 h 18288"/>
              <a:gd name="connsiteX21" fmla="*/ 3201909 w 8140446"/>
              <a:gd name="connsiteY21" fmla="*/ 18288 h 18288"/>
              <a:gd name="connsiteX22" fmla="*/ 2604943 w 8140446"/>
              <a:gd name="connsiteY22" fmla="*/ 18288 h 18288"/>
              <a:gd name="connsiteX23" fmla="*/ 1845168 w 8140446"/>
              <a:gd name="connsiteY23" fmla="*/ 18288 h 18288"/>
              <a:gd name="connsiteX24" fmla="*/ 1166797 w 8140446"/>
              <a:gd name="connsiteY24" fmla="*/ 18288 h 18288"/>
              <a:gd name="connsiteX25" fmla="*/ 0 w 8140446"/>
              <a:gd name="connsiteY25" fmla="*/ 18288 h 18288"/>
              <a:gd name="connsiteX26" fmla="*/ 0 w 8140446"/>
              <a:gd name="connsiteY2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140446" h="18288" fill="none" extrusionOk="0">
                <a:moveTo>
                  <a:pt x="0" y="0"/>
                </a:moveTo>
                <a:cubicBezTo>
                  <a:pt x="94920" y="9103"/>
                  <a:pt x="287892" y="-4966"/>
                  <a:pt x="434157" y="0"/>
                </a:cubicBezTo>
                <a:cubicBezTo>
                  <a:pt x="580422" y="4966"/>
                  <a:pt x="943595" y="-14182"/>
                  <a:pt x="1193932" y="0"/>
                </a:cubicBezTo>
                <a:cubicBezTo>
                  <a:pt x="1444270" y="14182"/>
                  <a:pt x="1472129" y="5523"/>
                  <a:pt x="1628089" y="0"/>
                </a:cubicBezTo>
                <a:cubicBezTo>
                  <a:pt x="1784049" y="-5523"/>
                  <a:pt x="1962419" y="-17322"/>
                  <a:pt x="2225055" y="0"/>
                </a:cubicBezTo>
                <a:cubicBezTo>
                  <a:pt x="2487691" y="17322"/>
                  <a:pt x="2700681" y="1311"/>
                  <a:pt x="3066235" y="0"/>
                </a:cubicBezTo>
                <a:cubicBezTo>
                  <a:pt x="3431789" y="-1311"/>
                  <a:pt x="3405662" y="25081"/>
                  <a:pt x="3744605" y="0"/>
                </a:cubicBezTo>
                <a:cubicBezTo>
                  <a:pt x="4083548" y="-25081"/>
                  <a:pt x="4265111" y="-11945"/>
                  <a:pt x="4504380" y="0"/>
                </a:cubicBezTo>
                <a:cubicBezTo>
                  <a:pt x="4743649" y="11945"/>
                  <a:pt x="4860394" y="-2832"/>
                  <a:pt x="5101346" y="0"/>
                </a:cubicBezTo>
                <a:cubicBezTo>
                  <a:pt x="5342298" y="2832"/>
                  <a:pt x="5456387" y="23676"/>
                  <a:pt x="5779717" y="0"/>
                </a:cubicBezTo>
                <a:cubicBezTo>
                  <a:pt x="6103047" y="-23676"/>
                  <a:pt x="6270379" y="-37291"/>
                  <a:pt x="6620896" y="0"/>
                </a:cubicBezTo>
                <a:cubicBezTo>
                  <a:pt x="6971413" y="37291"/>
                  <a:pt x="6989068" y="24674"/>
                  <a:pt x="7136458" y="0"/>
                </a:cubicBezTo>
                <a:cubicBezTo>
                  <a:pt x="7283848" y="-24674"/>
                  <a:pt x="7752532" y="-22436"/>
                  <a:pt x="8140446" y="0"/>
                </a:cubicBezTo>
                <a:cubicBezTo>
                  <a:pt x="8140314" y="7702"/>
                  <a:pt x="8140234" y="13511"/>
                  <a:pt x="8140446" y="18288"/>
                </a:cubicBezTo>
                <a:cubicBezTo>
                  <a:pt x="7906329" y="-3043"/>
                  <a:pt x="7681180" y="27465"/>
                  <a:pt x="7543480" y="18288"/>
                </a:cubicBezTo>
                <a:cubicBezTo>
                  <a:pt x="7405780" y="9111"/>
                  <a:pt x="7216607" y="3660"/>
                  <a:pt x="7109323" y="18288"/>
                </a:cubicBezTo>
                <a:cubicBezTo>
                  <a:pt x="7002039" y="32916"/>
                  <a:pt x="6576231" y="42692"/>
                  <a:pt x="6430952" y="18288"/>
                </a:cubicBezTo>
                <a:cubicBezTo>
                  <a:pt x="6285673" y="-6116"/>
                  <a:pt x="6138840" y="34521"/>
                  <a:pt x="5915391" y="18288"/>
                </a:cubicBezTo>
                <a:cubicBezTo>
                  <a:pt x="5691942" y="2055"/>
                  <a:pt x="5459460" y="51666"/>
                  <a:pt x="5237020" y="18288"/>
                </a:cubicBezTo>
                <a:cubicBezTo>
                  <a:pt x="5014580" y="-15090"/>
                  <a:pt x="4747677" y="40449"/>
                  <a:pt x="4558650" y="18288"/>
                </a:cubicBezTo>
                <a:cubicBezTo>
                  <a:pt x="4369623" y="-3873"/>
                  <a:pt x="4146061" y="12568"/>
                  <a:pt x="3880279" y="18288"/>
                </a:cubicBezTo>
                <a:cubicBezTo>
                  <a:pt x="3614497" y="24008"/>
                  <a:pt x="3473808" y="-12908"/>
                  <a:pt x="3201909" y="18288"/>
                </a:cubicBezTo>
                <a:cubicBezTo>
                  <a:pt x="2930010" y="49484"/>
                  <a:pt x="2728175" y="-3430"/>
                  <a:pt x="2604943" y="18288"/>
                </a:cubicBezTo>
                <a:cubicBezTo>
                  <a:pt x="2481711" y="40006"/>
                  <a:pt x="2004334" y="26952"/>
                  <a:pt x="1845168" y="18288"/>
                </a:cubicBezTo>
                <a:cubicBezTo>
                  <a:pt x="1686003" y="9624"/>
                  <a:pt x="1375070" y="37580"/>
                  <a:pt x="1166797" y="18288"/>
                </a:cubicBezTo>
                <a:cubicBezTo>
                  <a:pt x="958524" y="-1004"/>
                  <a:pt x="342846" y="888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w="8140446" h="18288" stroke="0" extrusionOk="0">
                <a:moveTo>
                  <a:pt x="0" y="0"/>
                </a:moveTo>
                <a:cubicBezTo>
                  <a:pt x="142435" y="-24533"/>
                  <a:pt x="380026" y="17447"/>
                  <a:pt x="596966" y="0"/>
                </a:cubicBezTo>
                <a:cubicBezTo>
                  <a:pt x="813906" y="-17447"/>
                  <a:pt x="830530" y="13462"/>
                  <a:pt x="1031123" y="0"/>
                </a:cubicBezTo>
                <a:cubicBezTo>
                  <a:pt x="1231716" y="-13462"/>
                  <a:pt x="1634038" y="0"/>
                  <a:pt x="1872303" y="0"/>
                </a:cubicBezTo>
                <a:cubicBezTo>
                  <a:pt x="2110568" y="0"/>
                  <a:pt x="2261934" y="-25727"/>
                  <a:pt x="2469269" y="0"/>
                </a:cubicBezTo>
                <a:cubicBezTo>
                  <a:pt x="2676604" y="25727"/>
                  <a:pt x="2790440" y="16284"/>
                  <a:pt x="3066235" y="0"/>
                </a:cubicBezTo>
                <a:cubicBezTo>
                  <a:pt x="3342030" y="-16284"/>
                  <a:pt x="3685603" y="41976"/>
                  <a:pt x="3907414" y="0"/>
                </a:cubicBezTo>
                <a:cubicBezTo>
                  <a:pt x="4129225" y="-41976"/>
                  <a:pt x="4177416" y="-7598"/>
                  <a:pt x="4422976" y="0"/>
                </a:cubicBezTo>
                <a:cubicBezTo>
                  <a:pt x="4668536" y="7598"/>
                  <a:pt x="5023499" y="-28058"/>
                  <a:pt x="5264155" y="0"/>
                </a:cubicBezTo>
                <a:cubicBezTo>
                  <a:pt x="5504811" y="28058"/>
                  <a:pt x="5703675" y="13288"/>
                  <a:pt x="6105335" y="0"/>
                </a:cubicBezTo>
                <a:cubicBezTo>
                  <a:pt x="6506995" y="-13288"/>
                  <a:pt x="6455516" y="-5124"/>
                  <a:pt x="6783705" y="0"/>
                </a:cubicBezTo>
                <a:cubicBezTo>
                  <a:pt x="7111894" y="5124"/>
                  <a:pt x="7512856" y="10604"/>
                  <a:pt x="8140446" y="0"/>
                </a:cubicBezTo>
                <a:cubicBezTo>
                  <a:pt x="8140458" y="8833"/>
                  <a:pt x="8140986" y="9830"/>
                  <a:pt x="8140446" y="18288"/>
                </a:cubicBezTo>
                <a:cubicBezTo>
                  <a:pt x="7959314" y="3345"/>
                  <a:pt x="7870113" y="10437"/>
                  <a:pt x="7706289" y="18288"/>
                </a:cubicBezTo>
                <a:cubicBezTo>
                  <a:pt x="7542465" y="26139"/>
                  <a:pt x="7157940" y="17482"/>
                  <a:pt x="6865109" y="18288"/>
                </a:cubicBezTo>
                <a:cubicBezTo>
                  <a:pt x="6572278" y="19094"/>
                  <a:pt x="6524256" y="38051"/>
                  <a:pt x="6349548" y="18288"/>
                </a:cubicBezTo>
                <a:cubicBezTo>
                  <a:pt x="6174840" y="-1475"/>
                  <a:pt x="5951624" y="174"/>
                  <a:pt x="5671177" y="18288"/>
                </a:cubicBezTo>
                <a:cubicBezTo>
                  <a:pt x="5390730" y="36402"/>
                  <a:pt x="5222992" y="60058"/>
                  <a:pt x="4829998" y="18288"/>
                </a:cubicBezTo>
                <a:cubicBezTo>
                  <a:pt x="4437004" y="-23482"/>
                  <a:pt x="4344181" y="39087"/>
                  <a:pt x="4151627" y="18288"/>
                </a:cubicBezTo>
                <a:cubicBezTo>
                  <a:pt x="3959073" y="-2511"/>
                  <a:pt x="3886970" y="32875"/>
                  <a:pt x="3717470" y="18288"/>
                </a:cubicBezTo>
                <a:cubicBezTo>
                  <a:pt x="3547970" y="3701"/>
                  <a:pt x="3451521" y="31872"/>
                  <a:pt x="3201909" y="18288"/>
                </a:cubicBezTo>
                <a:cubicBezTo>
                  <a:pt x="2952297" y="4704"/>
                  <a:pt x="2543413" y="6029"/>
                  <a:pt x="2360729" y="18288"/>
                </a:cubicBezTo>
                <a:cubicBezTo>
                  <a:pt x="2178045" y="30547"/>
                  <a:pt x="1906056" y="25847"/>
                  <a:pt x="1682359" y="18288"/>
                </a:cubicBezTo>
                <a:cubicBezTo>
                  <a:pt x="1458662" y="10730"/>
                  <a:pt x="1330405" y="8046"/>
                  <a:pt x="1166797" y="18288"/>
                </a:cubicBezTo>
                <a:cubicBezTo>
                  <a:pt x="1003189" y="28530"/>
                  <a:pt x="278098" y="19533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929384"/>
                <a:ext cx="7886700" cy="425196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400" b="0" i="0" u="none" strike="noStrike" dirty="0">
                    <a:solidFill>
                      <a:srgbClr val="000000"/>
                    </a:solidFill>
                    <a:effectLst/>
                    <a:latin typeface="-webkit-standard"/>
                  </a:rPr>
                  <a:t>A linear approach to modeling the relationship between a dependent variable and independent variable.</a:t>
                </a:r>
                <a:endParaRPr lang="en-US" sz="2400" dirty="0"/>
              </a:p>
              <a:p>
                <a:pPr lvl="1">
                  <a:lnSpc>
                    <a:spcPct val="90000"/>
                  </a:lnSpc>
                </a:pPr>
                <a:r>
                  <a:rPr lang="en-US" sz="2400" dirty="0">
                    <a:solidFill>
                      <a:srgbClr val="7030A0"/>
                    </a:solidFill>
                  </a:rPr>
                  <a:t>Mathematical Foundation:</a:t>
                </a:r>
              </a:p>
              <a:p>
                <a:pPr marL="457200" lvl="1" indent="0">
                  <a:lnSpc>
                    <a:spcPct val="90000"/>
                  </a:lnSpc>
                  <a:buNone/>
                </a:pPr>
                <a:r>
                  <a:rPr lang="en-US" sz="2400" b="1" i="0" u="none" strike="noStrike" dirty="0">
                    <a:solidFill>
                      <a:srgbClr val="7030A0"/>
                    </a:solidFill>
                    <a:effectLst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u="none" strike="noStrike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u="none" strike="noStrike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u="none" strike="noStrike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u="none" strike="noStrike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u="none" strike="noStrike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u="none" strike="noStrike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 u="none" strike="noStrike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0" u="none" strike="noStrike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i="1" u="none" strike="noStrike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0" u="none" strike="noStrike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i="0" u="none" strike="noStrike" dirty="0">
                  <a:solidFill>
                    <a:srgbClr val="7030A0"/>
                  </a:solidFill>
                  <a:effectLst/>
                </a:endParaRPr>
              </a:p>
              <a:p>
                <a:pPr algn="l"/>
                <a:r>
                  <a:rPr lang="en-US" sz="1400" b="0" i="0" u="none" strike="noStrike" dirty="0">
                    <a:solidFill>
                      <a:srgbClr val="202124"/>
                    </a:solidFill>
                    <a:effectLst/>
                    <a:latin typeface="Roboto" panose="02000000000000000000" pitchFamily="2" charset="0"/>
                  </a:rPr>
                  <a:t>where: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b="0" i="1" u="none" strike="noStrike" smtClean="0">
                        <a:solidFill>
                          <a:srgbClr val="202124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00" b="0" i="1" u="none" strike="noStrike" smtClean="0">
                        <a:solidFill>
                          <a:srgbClr val="202124"/>
                        </a:solidFill>
                        <a:effectLst/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400" b="0" i="0" u="none" strike="noStrike" dirty="0">
                    <a:solidFill>
                      <a:srgbClr val="202124"/>
                    </a:solidFill>
                    <a:effectLst/>
                    <a:latin typeface="Roboto" panose="02000000000000000000" pitchFamily="2" charset="0"/>
                  </a:rPr>
                  <a:t> is the predicted value (a desired output).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b="0" i="1" u="none" strike="noStrike" smtClean="0">
                        <a:solidFill>
                          <a:srgbClr val="202124"/>
                        </a:solidFill>
                        <a:effectLst/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400" b="0" i="1" u="none" strike="noStrike" smtClean="0">
                        <a:solidFill>
                          <a:srgbClr val="202124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b="0" i="0" u="none" strike="noStrike" dirty="0">
                    <a:solidFill>
                      <a:srgbClr val="202124"/>
                    </a:solidFill>
                    <a:effectLst/>
                    <a:latin typeface="Roboto" panose="02000000000000000000" pitchFamily="2" charset="0"/>
                  </a:rPr>
                  <a:t> is the bias (the y-intercept), sometimes referred to as </a:t>
                </a:r>
                <a:r>
                  <a:rPr lang="en-US" sz="1400" dirty="0">
                    <a:solidFill>
                      <a:srgbClr val="202124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20212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202124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1400" b="0" i="0" smtClean="0">
                            <a:solidFill>
                              <a:srgbClr val="202124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b="0" i="0" u="none" strike="noStrike" dirty="0">
                    <a:solidFill>
                      <a:srgbClr val="202124"/>
                    </a:solidFill>
                    <a:effectLst/>
                    <a:latin typeface="Roboto" panose="02000000000000000000" pitchFamily="2" charset="0"/>
                  </a:rPr>
                  <a:t>.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u="none" strike="noStrike" smtClean="0">
                            <a:solidFill>
                              <a:srgbClr val="202124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u="none" strike="noStrike" smtClean="0">
                            <a:solidFill>
                              <a:srgbClr val="202124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u="none" strike="noStrike" smtClean="0">
                            <a:solidFill>
                              <a:srgbClr val="202124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b="0" i="0" u="none" strike="noStrike" dirty="0">
                    <a:solidFill>
                      <a:srgbClr val="202124"/>
                    </a:solidFill>
                    <a:effectLst/>
                    <a:latin typeface="Roboto" panose="02000000000000000000" pitchFamily="2" charset="0"/>
                  </a:rPr>
                  <a:t> is the weight of feature 1. Weight is the same concept as the "slope"  in the traditional equation of a line.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sz="1400" b="0" i="0" u="none" strike="noStrike" dirty="0">
                    <a:solidFill>
                      <a:srgbClr val="202124"/>
                    </a:solidFill>
                    <a:effectLst/>
                    <a:latin typeface="Roboto" panose="02000000000000000000" pitchFamily="2" charset="0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u="none" strike="noStrike" smtClean="0">
                            <a:solidFill>
                              <a:srgbClr val="202124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u="none" strike="noStrike" smtClean="0">
                            <a:solidFill>
                              <a:srgbClr val="202124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u="none" strike="noStrike" smtClean="0">
                            <a:solidFill>
                              <a:srgbClr val="202124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u="none" strike="noStrike" smtClean="0">
                        <a:solidFill>
                          <a:srgbClr val="202124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b="0" i="0" u="none" strike="noStrike" dirty="0">
                    <a:solidFill>
                      <a:srgbClr val="202124"/>
                    </a:solidFill>
                    <a:effectLst/>
                    <a:latin typeface="Roboto" panose="02000000000000000000" pitchFamily="2" charset="0"/>
                  </a:rPr>
                  <a:t>is a </a:t>
                </a:r>
                <a:r>
                  <a:rPr lang="en-US" sz="1400" dirty="0">
                    <a:solidFill>
                      <a:srgbClr val="202124"/>
                    </a:solidFill>
                    <a:latin typeface="Roboto" panose="02000000000000000000" pitchFamily="2" charset="0"/>
                  </a:rPr>
                  <a:t>feature</a:t>
                </a:r>
                <a:r>
                  <a:rPr lang="en-US" sz="1400" b="0" i="0" u="none" strike="noStrike" dirty="0">
                    <a:solidFill>
                      <a:srgbClr val="202124"/>
                    </a:solidFill>
                    <a:effectLst/>
                    <a:latin typeface="Roboto" panose="02000000000000000000" pitchFamily="2" charset="0"/>
                  </a:rPr>
                  <a:t> (a known input).</a:t>
                </a:r>
              </a:p>
              <a:p>
                <a:pPr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1600" b="0" i="0" u="none" strike="noStrike" dirty="0">
                  <a:solidFill>
                    <a:schemeClr val="accent3">
                      <a:lumMod val="50000"/>
                    </a:schemeClr>
                  </a:solidFill>
                  <a:effectLst/>
                  <a:latin typeface="Roboto" panose="02000000000000000000" pitchFamily="2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400" b="0" i="0" u="none" strike="noStrike" dirty="0">
                    <a:solidFill>
                      <a:srgbClr val="202124"/>
                    </a:solidFill>
                    <a:effectLst/>
                    <a:latin typeface="Roboto" panose="02000000000000000000" pitchFamily="2" charset="0"/>
                  </a:rPr>
                  <a:t>Although this model uses only one feature, a more sophisticated model might rely on multiple features, each having a separate weight: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600" b="1" i="0" u="none" strike="noStrike" dirty="0">
                    <a:solidFill>
                      <a:srgbClr val="7030A0"/>
                    </a:solidFill>
                    <a:effectLst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u="none" strike="noStrike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u="none" strike="noStrike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000" b="0" i="1" u="none" strike="noStrike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0" i="1" u="none" strike="noStrike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u="none" strike="noStrike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u="none" strike="noStrike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 u="none" strike="noStrike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u="none" strike="noStrike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0" u="none" strike="noStrike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 u="none" strike="noStrike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0" u="none" strike="noStrike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1 </m:t>
                        </m:r>
                      </m:sub>
                    </m:sSub>
                    <m:r>
                      <a:rPr lang="en-US" sz="2000" b="0" i="1" u="none" strike="noStrike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i="0" u="none" strike="noStrike" dirty="0">
                    <a:solidFill>
                      <a:srgbClr val="7030A0"/>
                    </a:solidFill>
                    <a:effectLst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2000" i="0" u="none" strike="noStrike" dirty="0">
                    <a:solidFill>
                      <a:srgbClr val="7030A0"/>
                    </a:solidFill>
                    <a:effectLst/>
                  </a:rPr>
                  <a:t>+ …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sz="20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sz="2000" i="0" u="none" strike="noStrike" dirty="0">
                  <a:solidFill>
                    <a:srgbClr val="7030A0"/>
                  </a:solidFill>
                  <a:effectLst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600" b="0" i="0" u="none" strike="noStrike" dirty="0">
                  <a:solidFill>
                    <a:schemeClr val="accent3">
                      <a:lumMod val="50000"/>
                    </a:schemeClr>
                  </a:solidFill>
                  <a:effectLst/>
                  <a:latin typeface="Roboto" panose="02000000000000000000" pitchFamily="2" charset="0"/>
                </a:endParaRPr>
              </a:p>
              <a:p>
                <a:pPr marL="457200" lvl="1" indent="0">
                  <a:lnSpc>
                    <a:spcPct val="90000"/>
                  </a:lnSpc>
                  <a:buNone/>
                </a:pPr>
                <a:endParaRPr lang="en-US" sz="1900" b="0" i="0" u="none" strike="noStrike" dirty="0">
                  <a:effectLst/>
                  <a:latin typeface="-webkit-standard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929384"/>
                <a:ext cx="7886700" cy="4251960"/>
              </a:xfrm>
              <a:blipFill>
                <a:blip r:embed="rId3"/>
                <a:stretch>
                  <a:fillRect l="-965" t="-2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object 4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614693F3-23D8-0229-EDA7-7721229D265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656" y="5986828"/>
            <a:ext cx="871168" cy="87116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sz="4700" dirty="0"/>
              <a:t>Simple Linear Regression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677373"/>
            <a:ext cx="8140446" cy="18288"/>
          </a:xfrm>
          <a:custGeom>
            <a:avLst/>
            <a:gdLst>
              <a:gd name="connsiteX0" fmla="*/ 0 w 8140446"/>
              <a:gd name="connsiteY0" fmla="*/ 0 h 18288"/>
              <a:gd name="connsiteX1" fmla="*/ 434157 w 8140446"/>
              <a:gd name="connsiteY1" fmla="*/ 0 h 18288"/>
              <a:gd name="connsiteX2" fmla="*/ 1193932 w 8140446"/>
              <a:gd name="connsiteY2" fmla="*/ 0 h 18288"/>
              <a:gd name="connsiteX3" fmla="*/ 1628089 w 8140446"/>
              <a:gd name="connsiteY3" fmla="*/ 0 h 18288"/>
              <a:gd name="connsiteX4" fmla="*/ 2225055 w 8140446"/>
              <a:gd name="connsiteY4" fmla="*/ 0 h 18288"/>
              <a:gd name="connsiteX5" fmla="*/ 3066235 w 8140446"/>
              <a:gd name="connsiteY5" fmla="*/ 0 h 18288"/>
              <a:gd name="connsiteX6" fmla="*/ 3744605 w 8140446"/>
              <a:gd name="connsiteY6" fmla="*/ 0 h 18288"/>
              <a:gd name="connsiteX7" fmla="*/ 4504380 w 8140446"/>
              <a:gd name="connsiteY7" fmla="*/ 0 h 18288"/>
              <a:gd name="connsiteX8" fmla="*/ 5101346 w 8140446"/>
              <a:gd name="connsiteY8" fmla="*/ 0 h 18288"/>
              <a:gd name="connsiteX9" fmla="*/ 5779717 w 8140446"/>
              <a:gd name="connsiteY9" fmla="*/ 0 h 18288"/>
              <a:gd name="connsiteX10" fmla="*/ 6620896 w 8140446"/>
              <a:gd name="connsiteY10" fmla="*/ 0 h 18288"/>
              <a:gd name="connsiteX11" fmla="*/ 7136458 w 8140446"/>
              <a:gd name="connsiteY11" fmla="*/ 0 h 18288"/>
              <a:gd name="connsiteX12" fmla="*/ 8140446 w 8140446"/>
              <a:gd name="connsiteY12" fmla="*/ 0 h 18288"/>
              <a:gd name="connsiteX13" fmla="*/ 8140446 w 8140446"/>
              <a:gd name="connsiteY13" fmla="*/ 18288 h 18288"/>
              <a:gd name="connsiteX14" fmla="*/ 7543480 w 8140446"/>
              <a:gd name="connsiteY14" fmla="*/ 18288 h 18288"/>
              <a:gd name="connsiteX15" fmla="*/ 7109323 w 8140446"/>
              <a:gd name="connsiteY15" fmla="*/ 18288 h 18288"/>
              <a:gd name="connsiteX16" fmla="*/ 6430952 w 8140446"/>
              <a:gd name="connsiteY16" fmla="*/ 18288 h 18288"/>
              <a:gd name="connsiteX17" fmla="*/ 5915391 w 8140446"/>
              <a:gd name="connsiteY17" fmla="*/ 18288 h 18288"/>
              <a:gd name="connsiteX18" fmla="*/ 5237020 w 8140446"/>
              <a:gd name="connsiteY18" fmla="*/ 18288 h 18288"/>
              <a:gd name="connsiteX19" fmla="*/ 4558650 w 8140446"/>
              <a:gd name="connsiteY19" fmla="*/ 18288 h 18288"/>
              <a:gd name="connsiteX20" fmla="*/ 3880279 w 8140446"/>
              <a:gd name="connsiteY20" fmla="*/ 18288 h 18288"/>
              <a:gd name="connsiteX21" fmla="*/ 3201909 w 8140446"/>
              <a:gd name="connsiteY21" fmla="*/ 18288 h 18288"/>
              <a:gd name="connsiteX22" fmla="*/ 2604943 w 8140446"/>
              <a:gd name="connsiteY22" fmla="*/ 18288 h 18288"/>
              <a:gd name="connsiteX23" fmla="*/ 1845168 w 8140446"/>
              <a:gd name="connsiteY23" fmla="*/ 18288 h 18288"/>
              <a:gd name="connsiteX24" fmla="*/ 1166797 w 8140446"/>
              <a:gd name="connsiteY24" fmla="*/ 18288 h 18288"/>
              <a:gd name="connsiteX25" fmla="*/ 0 w 8140446"/>
              <a:gd name="connsiteY25" fmla="*/ 18288 h 18288"/>
              <a:gd name="connsiteX26" fmla="*/ 0 w 8140446"/>
              <a:gd name="connsiteY2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140446" h="18288" fill="none" extrusionOk="0">
                <a:moveTo>
                  <a:pt x="0" y="0"/>
                </a:moveTo>
                <a:cubicBezTo>
                  <a:pt x="94920" y="9103"/>
                  <a:pt x="287892" y="-4966"/>
                  <a:pt x="434157" y="0"/>
                </a:cubicBezTo>
                <a:cubicBezTo>
                  <a:pt x="580422" y="4966"/>
                  <a:pt x="943595" y="-14182"/>
                  <a:pt x="1193932" y="0"/>
                </a:cubicBezTo>
                <a:cubicBezTo>
                  <a:pt x="1444270" y="14182"/>
                  <a:pt x="1472129" y="5523"/>
                  <a:pt x="1628089" y="0"/>
                </a:cubicBezTo>
                <a:cubicBezTo>
                  <a:pt x="1784049" y="-5523"/>
                  <a:pt x="1962419" y="-17322"/>
                  <a:pt x="2225055" y="0"/>
                </a:cubicBezTo>
                <a:cubicBezTo>
                  <a:pt x="2487691" y="17322"/>
                  <a:pt x="2700681" y="1311"/>
                  <a:pt x="3066235" y="0"/>
                </a:cubicBezTo>
                <a:cubicBezTo>
                  <a:pt x="3431789" y="-1311"/>
                  <a:pt x="3405662" y="25081"/>
                  <a:pt x="3744605" y="0"/>
                </a:cubicBezTo>
                <a:cubicBezTo>
                  <a:pt x="4083548" y="-25081"/>
                  <a:pt x="4265111" y="-11945"/>
                  <a:pt x="4504380" y="0"/>
                </a:cubicBezTo>
                <a:cubicBezTo>
                  <a:pt x="4743649" y="11945"/>
                  <a:pt x="4860394" y="-2832"/>
                  <a:pt x="5101346" y="0"/>
                </a:cubicBezTo>
                <a:cubicBezTo>
                  <a:pt x="5342298" y="2832"/>
                  <a:pt x="5456387" y="23676"/>
                  <a:pt x="5779717" y="0"/>
                </a:cubicBezTo>
                <a:cubicBezTo>
                  <a:pt x="6103047" y="-23676"/>
                  <a:pt x="6270379" y="-37291"/>
                  <a:pt x="6620896" y="0"/>
                </a:cubicBezTo>
                <a:cubicBezTo>
                  <a:pt x="6971413" y="37291"/>
                  <a:pt x="6989068" y="24674"/>
                  <a:pt x="7136458" y="0"/>
                </a:cubicBezTo>
                <a:cubicBezTo>
                  <a:pt x="7283848" y="-24674"/>
                  <a:pt x="7752532" y="-22436"/>
                  <a:pt x="8140446" y="0"/>
                </a:cubicBezTo>
                <a:cubicBezTo>
                  <a:pt x="8140314" y="7702"/>
                  <a:pt x="8140234" y="13511"/>
                  <a:pt x="8140446" y="18288"/>
                </a:cubicBezTo>
                <a:cubicBezTo>
                  <a:pt x="7906329" y="-3043"/>
                  <a:pt x="7681180" y="27465"/>
                  <a:pt x="7543480" y="18288"/>
                </a:cubicBezTo>
                <a:cubicBezTo>
                  <a:pt x="7405780" y="9111"/>
                  <a:pt x="7216607" y="3660"/>
                  <a:pt x="7109323" y="18288"/>
                </a:cubicBezTo>
                <a:cubicBezTo>
                  <a:pt x="7002039" y="32916"/>
                  <a:pt x="6576231" y="42692"/>
                  <a:pt x="6430952" y="18288"/>
                </a:cubicBezTo>
                <a:cubicBezTo>
                  <a:pt x="6285673" y="-6116"/>
                  <a:pt x="6138840" y="34521"/>
                  <a:pt x="5915391" y="18288"/>
                </a:cubicBezTo>
                <a:cubicBezTo>
                  <a:pt x="5691942" y="2055"/>
                  <a:pt x="5459460" y="51666"/>
                  <a:pt x="5237020" y="18288"/>
                </a:cubicBezTo>
                <a:cubicBezTo>
                  <a:pt x="5014580" y="-15090"/>
                  <a:pt x="4747677" y="40449"/>
                  <a:pt x="4558650" y="18288"/>
                </a:cubicBezTo>
                <a:cubicBezTo>
                  <a:pt x="4369623" y="-3873"/>
                  <a:pt x="4146061" y="12568"/>
                  <a:pt x="3880279" y="18288"/>
                </a:cubicBezTo>
                <a:cubicBezTo>
                  <a:pt x="3614497" y="24008"/>
                  <a:pt x="3473808" y="-12908"/>
                  <a:pt x="3201909" y="18288"/>
                </a:cubicBezTo>
                <a:cubicBezTo>
                  <a:pt x="2930010" y="49484"/>
                  <a:pt x="2728175" y="-3430"/>
                  <a:pt x="2604943" y="18288"/>
                </a:cubicBezTo>
                <a:cubicBezTo>
                  <a:pt x="2481711" y="40006"/>
                  <a:pt x="2004334" y="26952"/>
                  <a:pt x="1845168" y="18288"/>
                </a:cubicBezTo>
                <a:cubicBezTo>
                  <a:pt x="1686003" y="9624"/>
                  <a:pt x="1375070" y="37580"/>
                  <a:pt x="1166797" y="18288"/>
                </a:cubicBezTo>
                <a:cubicBezTo>
                  <a:pt x="958524" y="-1004"/>
                  <a:pt x="342846" y="888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w="8140446" h="18288" stroke="0" extrusionOk="0">
                <a:moveTo>
                  <a:pt x="0" y="0"/>
                </a:moveTo>
                <a:cubicBezTo>
                  <a:pt x="142435" y="-24533"/>
                  <a:pt x="380026" y="17447"/>
                  <a:pt x="596966" y="0"/>
                </a:cubicBezTo>
                <a:cubicBezTo>
                  <a:pt x="813906" y="-17447"/>
                  <a:pt x="830530" y="13462"/>
                  <a:pt x="1031123" y="0"/>
                </a:cubicBezTo>
                <a:cubicBezTo>
                  <a:pt x="1231716" y="-13462"/>
                  <a:pt x="1634038" y="0"/>
                  <a:pt x="1872303" y="0"/>
                </a:cubicBezTo>
                <a:cubicBezTo>
                  <a:pt x="2110568" y="0"/>
                  <a:pt x="2261934" y="-25727"/>
                  <a:pt x="2469269" y="0"/>
                </a:cubicBezTo>
                <a:cubicBezTo>
                  <a:pt x="2676604" y="25727"/>
                  <a:pt x="2790440" y="16284"/>
                  <a:pt x="3066235" y="0"/>
                </a:cubicBezTo>
                <a:cubicBezTo>
                  <a:pt x="3342030" y="-16284"/>
                  <a:pt x="3685603" y="41976"/>
                  <a:pt x="3907414" y="0"/>
                </a:cubicBezTo>
                <a:cubicBezTo>
                  <a:pt x="4129225" y="-41976"/>
                  <a:pt x="4177416" y="-7598"/>
                  <a:pt x="4422976" y="0"/>
                </a:cubicBezTo>
                <a:cubicBezTo>
                  <a:pt x="4668536" y="7598"/>
                  <a:pt x="5023499" y="-28058"/>
                  <a:pt x="5264155" y="0"/>
                </a:cubicBezTo>
                <a:cubicBezTo>
                  <a:pt x="5504811" y="28058"/>
                  <a:pt x="5703675" y="13288"/>
                  <a:pt x="6105335" y="0"/>
                </a:cubicBezTo>
                <a:cubicBezTo>
                  <a:pt x="6506995" y="-13288"/>
                  <a:pt x="6455516" y="-5124"/>
                  <a:pt x="6783705" y="0"/>
                </a:cubicBezTo>
                <a:cubicBezTo>
                  <a:pt x="7111894" y="5124"/>
                  <a:pt x="7512856" y="10604"/>
                  <a:pt x="8140446" y="0"/>
                </a:cubicBezTo>
                <a:cubicBezTo>
                  <a:pt x="8140458" y="8833"/>
                  <a:pt x="8140986" y="9830"/>
                  <a:pt x="8140446" y="18288"/>
                </a:cubicBezTo>
                <a:cubicBezTo>
                  <a:pt x="7959314" y="3345"/>
                  <a:pt x="7870113" y="10437"/>
                  <a:pt x="7706289" y="18288"/>
                </a:cubicBezTo>
                <a:cubicBezTo>
                  <a:pt x="7542465" y="26139"/>
                  <a:pt x="7157940" y="17482"/>
                  <a:pt x="6865109" y="18288"/>
                </a:cubicBezTo>
                <a:cubicBezTo>
                  <a:pt x="6572278" y="19094"/>
                  <a:pt x="6524256" y="38051"/>
                  <a:pt x="6349548" y="18288"/>
                </a:cubicBezTo>
                <a:cubicBezTo>
                  <a:pt x="6174840" y="-1475"/>
                  <a:pt x="5951624" y="174"/>
                  <a:pt x="5671177" y="18288"/>
                </a:cubicBezTo>
                <a:cubicBezTo>
                  <a:pt x="5390730" y="36402"/>
                  <a:pt x="5222992" y="60058"/>
                  <a:pt x="4829998" y="18288"/>
                </a:cubicBezTo>
                <a:cubicBezTo>
                  <a:pt x="4437004" y="-23482"/>
                  <a:pt x="4344181" y="39087"/>
                  <a:pt x="4151627" y="18288"/>
                </a:cubicBezTo>
                <a:cubicBezTo>
                  <a:pt x="3959073" y="-2511"/>
                  <a:pt x="3886970" y="32875"/>
                  <a:pt x="3717470" y="18288"/>
                </a:cubicBezTo>
                <a:cubicBezTo>
                  <a:pt x="3547970" y="3701"/>
                  <a:pt x="3451521" y="31872"/>
                  <a:pt x="3201909" y="18288"/>
                </a:cubicBezTo>
                <a:cubicBezTo>
                  <a:pt x="2952297" y="4704"/>
                  <a:pt x="2543413" y="6029"/>
                  <a:pt x="2360729" y="18288"/>
                </a:cubicBezTo>
                <a:cubicBezTo>
                  <a:pt x="2178045" y="30547"/>
                  <a:pt x="1906056" y="25847"/>
                  <a:pt x="1682359" y="18288"/>
                </a:cubicBezTo>
                <a:cubicBezTo>
                  <a:pt x="1458662" y="10730"/>
                  <a:pt x="1330405" y="8046"/>
                  <a:pt x="1166797" y="18288"/>
                </a:cubicBezTo>
                <a:cubicBezTo>
                  <a:pt x="1003189" y="28530"/>
                  <a:pt x="278098" y="19533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ject 4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614693F3-23D8-0229-EDA7-7721229D265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656" y="5986828"/>
            <a:ext cx="871168" cy="871168"/>
          </a:xfrm>
          <a:prstGeom prst="rect">
            <a:avLst/>
          </a:prstGeom>
        </p:spPr>
      </p:pic>
      <p:pic>
        <p:nvPicPr>
          <p:cNvPr id="7" name="Picture 6" descr="A diagram with blue diamonds and a line&#10;&#10;Description automatically generated">
            <a:extLst>
              <a:ext uri="{FF2B5EF4-FFF2-40B4-BE49-F238E27FC236}">
                <a16:creationId xmlns:a16="http://schemas.microsoft.com/office/drawing/2014/main" id="{55E70919-FD2D-77A2-D428-B618F6C99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270" y="1763818"/>
            <a:ext cx="7716144" cy="19385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AF2BE19-DD9A-AFC0-8274-ED0C6D9CF0BB}"/>
              </a:ext>
            </a:extLst>
          </p:cNvPr>
          <p:cNvSpPr txBox="1"/>
          <p:nvPr/>
        </p:nvSpPr>
        <p:spPr>
          <a:xfrm>
            <a:off x="900480" y="6363204"/>
            <a:ext cx="7649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0" u="none" strike="noStrike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High error (difference between actual value and predicted value) in the left model; low error in the right model.</a:t>
            </a:r>
            <a:endParaRPr lang="en-US" sz="1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14E8CF2-D213-FA91-E1B2-4EC70EA21ECD}"/>
              </a:ext>
            </a:extLst>
          </p:cNvPr>
          <p:cNvGrpSpPr/>
          <p:nvPr/>
        </p:nvGrpSpPr>
        <p:grpSpPr>
          <a:xfrm>
            <a:off x="742950" y="3722442"/>
            <a:ext cx="7772400" cy="2699970"/>
            <a:chOff x="742950" y="3722442"/>
            <a:chExt cx="7772400" cy="269997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2BE36D0-C3B0-A61A-7FC1-18E29EFDE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2950" y="3722442"/>
              <a:ext cx="7772400" cy="2699970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9F81E6B-B4ED-6964-9D96-81E321C5F3CB}"/>
                </a:ext>
              </a:extLst>
            </p:cNvPr>
            <p:cNvCxnSpPr>
              <a:stCxn id="12" idx="3"/>
            </p:cNvCxnSpPr>
            <p:nvPr/>
          </p:nvCxnSpPr>
          <p:spPr>
            <a:xfrm flipH="1" flipV="1">
              <a:off x="7886700" y="4696691"/>
              <a:ext cx="628650" cy="37573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B27296-A981-FBFE-3F71-3D144251FF0D}"/>
                  </a:ext>
                </a:extLst>
              </p:cNvPr>
              <p:cNvSpPr txBox="1"/>
              <p:nvPr/>
            </p:nvSpPr>
            <p:spPr>
              <a:xfrm>
                <a:off x="8487868" y="4884559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u="none" strike="noStrike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u="none" strike="noStrike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800" b="0" i="1" u="none" strike="noStrike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B27296-A981-FBFE-3F71-3D144251F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7868" y="4884559"/>
                <a:ext cx="447558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2309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EF79C9-7983-C3DF-E60E-776032890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625" y="368162"/>
            <a:ext cx="4316022" cy="1837349"/>
          </a:xfrm>
        </p:spPr>
        <p:txBody>
          <a:bodyPr>
            <a:normAutofit/>
          </a:bodyPr>
          <a:lstStyle/>
          <a:p>
            <a:r>
              <a:rPr lang="en-US" sz="3100" dirty="0">
                <a:solidFill>
                  <a:schemeClr val="tx2"/>
                </a:solidFill>
              </a:rPr>
              <a:t>About instructor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545017-2445-4AB3-95A6-48F17C802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900351" y="0"/>
            <a:ext cx="3243649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3B5D580-007D-4215-A10B-C8CF12EE02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4228C19-035F-4E8E-BAFD-56EC684B6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10D7C81-A1BE-4720-A66D-AEF9A11A5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BF18FEE-BE44-4F4A-AA4E-EC795CB0B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F61CD-8F0F-A510-86AF-93CEF1AB7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150" y="2213568"/>
            <a:ext cx="4282290" cy="2430864"/>
          </a:xfrm>
        </p:spPr>
        <p:txBody>
          <a:bodyPr anchor="t">
            <a:normAutofit/>
          </a:bodyPr>
          <a:lstStyle/>
          <a:p>
            <a:r>
              <a:rPr lang="en-US" sz="1700" dirty="0">
                <a:solidFill>
                  <a:schemeClr val="tx2"/>
                </a:solidFill>
              </a:rPr>
              <a:t>Sammie Omranian</a:t>
            </a:r>
          </a:p>
          <a:p>
            <a:r>
              <a:rPr lang="en-US" sz="1700" dirty="0">
                <a:solidFill>
                  <a:schemeClr val="tx2"/>
                </a:solidFill>
              </a:rPr>
              <a:t>PhD Candidate in Biomedical and Health Informatics</a:t>
            </a:r>
          </a:p>
          <a:p>
            <a:r>
              <a:rPr lang="en-US" sz="1700" dirty="0">
                <a:solidFill>
                  <a:schemeClr val="tx2"/>
                </a:solidFill>
              </a:rPr>
              <a:t>Research area: Applications of Natural Language Processing in Healthcare</a:t>
            </a:r>
          </a:p>
          <a:p>
            <a:r>
              <a:rPr lang="en-US" sz="1700" dirty="0">
                <a:solidFill>
                  <a:schemeClr val="tx2"/>
                </a:solidFill>
              </a:rPr>
              <a:t>Experience: AI Researcher in Healthcare settings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6B7259D-F2AD-42FE-B984-6D1D74321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799164" y="4001437"/>
            <a:ext cx="3655725" cy="2057400"/>
            <a:chOff x="-305" y="-1"/>
            <a:chExt cx="3832880" cy="2876136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E5C38C6-2516-45D1-ADFC-3F59F8E34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C274C95-E7A7-401D-A8F5-FFF5EB929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1D598C3-55D0-44FB-8766-A89B34B31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9EBC5C7-E54F-42F3-93F0-75AAC99FF9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object 4">
            <a:extLst>
              <a:ext uri="{FF2B5EF4-FFF2-40B4-BE49-F238E27FC236}">
                <a16:creationId xmlns:a16="http://schemas.microsoft.com/office/drawing/2014/main" id="{22CF8083-122B-5C99-FCF8-A93EFAA9B89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56" y="5986828"/>
            <a:ext cx="871168" cy="871168"/>
          </a:xfrm>
          <a:prstGeom prst="rect">
            <a:avLst/>
          </a:prstGeom>
        </p:spPr>
      </p:pic>
      <p:pic>
        <p:nvPicPr>
          <p:cNvPr id="6" name="Picture 5" descr="A qr code with black squares&#10;&#10;Description automatically generated">
            <a:extLst>
              <a:ext uri="{FF2B5EF4-FFF2-40B4-BE49-F238E27FC236}">
                <a16:creationId xmlns:a16="http://schemas.microsoft.com/office/drawing/2014/main" id="{35EDD344-57D2-86C2-A6F2-12E9ED6B8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877" y="3504150"/>
            <a:ext cx="3067457" cy="30674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37A5EE-92F1-FBBD-3F24-612F00C5CACF}"/>
              </a:ext>
            </a:extLst>
          </p:cNvPr>
          <p:cNvSpPr txBox="1"/>
          <p:nvPr/>
        </p:nvSpPr>
        <p:spPr>
          <a:xfrm>
            <a:off x="6712527" y="3065318"/>
            <a:ext cx="163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LinkedIn Profile</a:t>
            </a:r>
          </a:p>
        </p:txBody>
      </p:sp>
    </p:spTree>
    <p:extLst>
      <p:ext uri="{BB962C8B-B14F-4D97-AF65-F5344CB8AC3E}">
        <p14:creationId xmlns:p14="http://schemas.microsoft.com/office/powerpoint/2010/main" val="4152006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677373"/>
            <a:ext cx="8140446" cy="18288"/>
          </a:xfrm>
          <a:custGeom>
            <a:avLst/>
            <a:gdLst>
              <a:gd name="connsiteX0" fmla="*/ 0 w 8140446"/>
              <a:gd name="connsiteY0" fmla="*/ 0 h 18288"/>
              <a:gd name="connsiteX1" fmla="*/ 434157 w 8140446"/>
              <a:gd name="connsiteY1" fmla="*/ 0 h 18288"/>
              <a:gd name="connsiteX2" fmla="*/ 1193932 w 8140446"/>
              <a:gd name="connsiteY2" fmla="*/ 0 h 18288"/>
              <a:gd name="connsiteX3" fmla="*/ 1628089 w 8140446"/>
              <a:gd name="connsiteY3" fmla="*/ 0 h 18288"/>
              <a:gd name="connsiteX4" fmla="*/ 2225055 w 8140446"/>
              <a:gd name="connsiteY4" fmla="*/ 0 h 18288"/>
              <a:gd name="connsiteX5" fmla="*/ 3066235 w 8140446"/>
              <a:gd name="connsiteY5" fmla="*/ 0 h 18288"/>
              <a:gd name="connsiteX6" fmla="*/ 3744605 w 8140446"/>
              <a:gd name="connsiteY6" fmla="*/ 0 h 18288"/>
              <a:gd name="connsiteX7" fmla="*/ 4504380 w 8140446"/>
              <a:gd name="connsiteY7" fmla="*/ 0 h 18288"/>
              <a:gd name="connsiteX8" fmla="*/ 5101346 w 8140446"/>
              <a:gd name="connsiteY8" fmla="*/ 0 h 18288"/>
              <a:gd name="connsiteX9" fmla="*/ 5779717 w 8140446"/>
              <a:gd name="connsiteY9" fmla="*/ 0 h 18288"/>
              <a:gd name="connsiteX10" fmla="*/ 6620896 w 8140446"/>
              <a:gd name="connsiteY10" fmla="*/ 0 h 18288"/>
              <a:gd name="connsiteX11" fmla="*/ 7136458 w 8140446"/>
              <a:gd name="connsiteY11" fmla="*/ 0 h 18288"/>
              <a:gd name="connsiteX12" fmla="*/ 8140446 w 8140446"/>
              <a:gd name="connsiteY12" fmla="*/ 0 h 18288"/>
              <a:gd name="connsiteX13" fmla="*/ 8140446 w 8140446"/>
              <a:gd name="connsiteY13" fmla="*/ 18288 h 18288"/>
              <a:gd name="connsiteX14" fmla="*/ 7543480 w 8140446"/>
              <a:gd name="connsiteY14" fmla="*/ 18288 h 18288"/>
              <a:gd name="connsiteX15" fmla="*/ 7109323 w 8140446"/>
              <a:gd name="connsiteY15" fmla="*/ 18288 h 18288"/>
              <a:gd name="connsiteX16" fmla="*/ 6430952 w 8140446"/>
              <a:gd name="connsiteY16" fmla="*/ 18288 h 18288"/>
              <a:gd name="connsiteX17" fmla="*/ 5915391 w 8140446"/>
              <a:gd name="connsiteY17" fmla="*/ 18288 h 18288"/>
              <a:gd name="connsiteX18" fmla="*/ 5237020 w 8140446"/>
              <a:gd name="connsiteY18" fmla="*/ 18288 h 18288"/>
              <a:gd name="connsiteX19" fmla="*/ 4558650 w 8140446"/>
              <a:gd name="connsiteY19" fmla="*/ 18288 h 18288"/>
              <a:gd name="connsiteX20" fmla="*/ 3880279 w 8140446"/>
              <a:gd name="connsiteY20" fmla="*/ 18288 h 18288"/>
              <a:gd name="connsiteX21" fmla="*/ 3201909 w 8140446"/>
              <a:gd name="connsiteY21" fmla="*/ 18288 h 18288"/>
              <a:gd name="connsiteX22" fmla="*/ 2604943 w 8140446"/>
              <a:gd name="connsiteY22" fmla="*/ 18288 h 18288"/>
              <a:gd name="connsiteX23" fmla="*/ 1845168 w 8140446"/>
              <a:gd name="connsiteY23" fmla="*/ 18288 h 18288"/>
              <a:gd name="connsiteX24" fmla="*/ 1166797 w 8140446"/>
              <a:gd name="connsiteY24" fmla="*/ 18288 h 18288"/>
              <a:gd name="connsiteX25" fmla="*/ 0 w 8140446"/>
              <a:gd name="connsiteY25" fmla="*/ 18288 h 18288"/>
              <a:gd name="connsiteX26" fmla="*/ 0 w 8140446"/>
              <a:gd name="connsiteY2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140446" h="18288" fill="none" extrusionOk="0">
                <a:moveTo>
                  <a:pt x="0" y="0"/>
                </a:moveTo>
                <a:cubicBezTo>
                  <a:pt x="94920" y="9103"/>
                  <a:pt x="287892" y="-4966"/>
                  <a:pt x="434157" y="0"/>
                </a:cubicBezTo>
                <a:cubicBezTo>
                  <a:pt x="580422" y="4966"/>
                  <a:pt x="943595" y="-14182"/>
                  <a:pt x="1193932" y="0"/>
                </a:cubicBezTo>
                <a:cubicBezTo>
                  <a:pt x="1444270" y="14182"/>
                  <a:pt x="1472129" y="5523"/>
                  <a:pt x="1628089" y="0"/>
                </a:cubicBezTo>
                <a:cubicBezTo>
                  <a:pt x="1784049" y="-5523"/>
                  <a:pt x="1962419" y="-17322"/>
                  <a:pt x="2225055" y="0"/>
                </a:cubicBezTo>
                <a:cubicBezTo>
                  <a:pt x="2487691" y="17322"/>
                  <a:pt x="2700681" y="1311"/>
                  <a:pt x="3066235" y="0"/>
                </a:cubicBezTo>
                <a:cubicBezTo>
                  <a:pt x="3431789" y="-1311"/>
                  <a:pt x="3405662" y="25081"/>
                  <a:pt x="3744605" y="0"/>
                </a:cubicBezTo>
                <a:cubicBezTo>
                  <a:pt x="4083548" y="-25081"/>
                  <a:pt x="4265111" y="-11945"/>
                  <a:pt x="4504380" y="0"/>
                </a:cubicBezTo>
                <a:cubicBezTo>
                  <a:pt x="4743649" y="11945"/>
                  <a:pt x="4860394" y="-2832"/>
                  <a:pt x="5101346" y="0"/>
                </a:cubicBezTo>
                <a:cubicBezTo>
                  <a:pt x="5342298" y="2832"/>
                  <a:pt x="5456387" y="23676"/>
                  <a:pt x="5779717" y="0"/>
                </a:cubicBezTo>
                <a:cubicBezTo>
                  <a:pt x="6103047" y="-23676"/>
                  <a:pt x="6270379" y="-37291"/>
                  <a:pt x="6620896" y="0"/>
                </a:cubicBezTo>
                <a:cubicBezTo>
                  <a:pt x="6971413" y="37291"/>
                  <a:pt x="6989068" y="24674"/>
                  <a:pt x="7136458" y="0"/>
                </a:cubicBezTo>
                <a:cubicBezTo>
                  <a:pt x="7283848" y="-24674"/>
                  <a:pt x="7752532" y="-22436"/>
                  <a:pt x="8140446" y="0"/>
                </a:cubicBezTo>
                <a:cubicBezTo>
                  <a:pt x="8140314" y="7702"/>
                  <a:pt x="8140234" y="13511"/>
                  <a:pt x="8140446" y="18288"/>
                </a:cubicBezTo>
                <a:cubicBezTo>
                  <a:pt x="7906329" y="-3043"/>
                  <a:pt x="7681180" y="27465"/>
                  <a:pt x="7543480" y="18288"/>
                </a:cubicBezTo>
                <a:cubicBezTo>
                  <a:pt x="7405780" y="9111"/>
                  <a:pt x="7216607" y="3660"/>
                  <a:pt x="7109323" y="18288"/>
                </a:cubicBezTo>
                <a:cubicBezTo>
                  <a:pt x="7002039" y="32916"/>
                  <a:pt x="6576231" y="42692"/>
                  <a:pt x="6430952" y="18288"/>
                </a:cubicBezTo>
                <a:cubicBezTo>
                  <a:pt x="6285673" y="-6116"/>
                  <a:pt x="6138840" y="34521"/>
                  <a:pt x="5915391" y="18288"/>
                </a:cubicBezTo>
                <a:cubicBezTo>
                  <a:pt x="5691942" y="2055"/>
                  <a:pt x="5459460" y="51666"/>
                  <a:pt x="5237020" y="18288"/>
                </a:cubicBezTo>
                <a:cubicBezTo>
                  <a:pt x="5014580" y="-15090"/>
                  <a:pt x="4747677" y="40449"/>
                  <a:pt x="4558650" y="18288"/>
                </a:cubicBezTo>
                <a:cubicBezTo>
                  <a:pt x="4369623" y="-3873"/>
                  <a:pt x="4146061" y="12568"/>
                  <a:pt x="3880279" y="18288"/>
                </a:cubicBezTo>
                <a:cubicBezTo>
                  <a:pt x="3614497" y="24008"/>
                  <a:pt x="3473808" y="-12908"/>
                  <a:pt x="3201909" y="18288"/>
                </a:cubicBezTo>
                <a:cubicBezTo>
                  <a:pt x="2930010" y="49484"/>
                  <a:pt x="2728175" y="-3430"/>
                  <a:pt x="2604943" y="18288"/>
                </a:cubicBezTo>
                <a:cubicBezTo>
                  <a:pt x="2481711" y="40006"/>
                  <a:pt x="2004334" y="26952"/>
                  <a:pt x="1845168" y="18288"/>
                </a:cubicBezTo>
                <a:cubicBezTo>
                  <a:pt x="1686003" y="9624"/>
                  <a:pt x="1375070" y="37580"/>
                  <a:pt x="1166797" y="18288"/>
                </a:cubicBezTo>
                <a:cubicBezTo>
                  <a:pt x="958524" y="-1004"/>
                  <a:pt x="342846" y="888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w="8140446" h="18288" stroke="0" extrusionOk="0">
                <a:moveTo>
                  <a:pt x="0" y="0"/>
                </a:moveTo>
                <a:cubicBezTo>
                  <a:pt x="142435" y="-24533"/>
                  <a:pt x="380026" y="17447"/>
                  <a:pt x="596966" y="0"/>
                </a:cubicBezTo>
                <a:cubicBezTo>
                  <a:pt x="813906" y="-17447"/>
                  <a:pt x="830530" y="13462"/>
                  <a:pt x="1031123" y="0"/>
                </a:cubicBezTo>
                <a:cubicBezTo>
                  <a:pt x="1231716" y="-13462"/>
                  <a:pt x="1634038" y="0"/>
                  <a:pt x="1872303" y="0"/>
                </a:cubicBezTo>
                <a:cubicBezTo>
                  <a:pt x="2110568" y="0"/>
                  <a:pt x="2261934" y="-25727"/>
                  <a:pt x="2469269" y="0"/>
                </a:cubicBezTo>
                <a:cubicBezTo>
                  <a:pt x="2676604" y="25727"/>
                  <a:pt x="2790440" y="16284"/>
                  <a:pt x="3066235" y="0"/>
                </a:cubicBezTo>
                <a:cubicBezTo>
                  <a:pt x="3342030" y="-16284"/>
                  <a:pt x="3685603" y="41976"/>
                  <a:pt x="3907414" y="0"/>
                </a:cubicBezTo>
                <a:cubicBezTo>
                  <a:pt x="4129225" y="-41976"/>
                  <a:pt x="4177416" y="-7598"/>
                  <a:pt x="4422976" y="0"/>
                </a:cubicBezTo>
                <a:cubicBezTo>
                  <a:pt x="4668536" y="7598"/>
                  <a:pt x="5023499" y="-28058"/>
                  <a:pt x="5264155" y="0"/>
                </a:cubicBezTo>
                <a:cubicBezTo>
                  <a:pt x="5504811" y="28058"/>
                  <a:pt x="5703675" y="13288"/>
                  <a:pt x="6105335" y="0"/>
                </a:cubicBezTo>
                <a:cubicBezTo>
                  <a:pt x="6506995" y="-13288"/>
                  <a:pt x="6455516" y="-5124"/>
                  <a:pt x="6783705" y="0"/>
                </a:cubicBezTo>
                <a:cubicBezTo>
                  <a:pt x="7111894" y="5124"/>
                  <a:pt x="7512856" y="10604"/>
                  <a:pt x="8140446" y="0"/>
                </a:cubicBezTo>
                <a:cubicBezTo>
                  <a:pt x="8140458" y="8833"/>
                  <a:pt x="8140986" y="9830"/>
                  <a:pt x="8140446" y="18288"/>
                </a:cubicBezTo>
                <a:cubicBezTo>
                  <a:pt x="7959314" y="3345"/>
                  <a:pt x="7870113" y="10437"/>
                  <a:pt x="7706289" y="18288"/>
                </a:cubicBezTo>
                <a:cubicBezTo>
                  <a:pt x="7542465" y="26139"/>
                  <a:pt x="7157940" y="17482"/>
                  <a:pt x="6865109" y="18288"/>
                </a:cubicBezTo>
                <a:cubicBezTo>
                  <a:pt x="6572278" y="19094"/>
                  <a:pt x="6524256" y="38051"/>
                  <a:pt x="6349548" y="18288"/>
                </a:cubicBezTo>
                <a:cubicBezTo>
                  <a:pt x="6174840" y="-1475"/>
                  <a:pt x="5951624" y="174"/>
                  <a:pt x="5671177" y="18288"/>
                </a:cubicBezTo>
                <a:cubicBezTo>
                  <a:pt x="5390730" y="36402"/>
                  <a:pt x="5222992" y="60058"/>
                  <a:pt x="4829998" y="18288"/>
                </a:cubicBezTo>
                <a:cubicBezTo>
                  <a:pt x="4437004" y="-23482"/>
                  <a:pt x="4344181" y="39087"/>
                  <a:pt x="4151627" y="18288"/>
                </a:cubicBezTo>
                <a:cubicBezTo>
                  <a:pt x="3959073" y="-2511"/>
                  <a:pt x="3886970" y="32875"/>
                  <a:pt x="3717470" y="18288"/>
                </a:cubicBezTo>
                <a:cubicBezTo>
                  <a:pt x="3547970" y="3701"/>
                  <a:pt x="3451521" y="31872"/>
                  <a:pt x="3201909" y="18288"/>
                </a:cubicBezTo>
                <a:cubicBezTo>
                  <a:pt x="2952297" y="4704"/>
                  <a:pt x="2543413" y="6029"/>
                  <a:pt x="2360729" y="18288"/>
                </a:cubicBezTo>
                <a:cubicBezTo>
                  <a:pt x="2178045" y="30547"/>
                  <a:pt x="1906056" y="25847"/>
                  <a:pt x="1682359" y="18288"/>
                </a:cubicBezTo>
                <a:cubicBezTo>
                  <a:pt x="1458662" y="10730"/>
                  <a:pt x="1330405" y="8046"/>
                  <a:pt x="1166797" y="18288"/>
                </a:cubicBezTo>
                <a:cubicBezTo>
                  <a:pt x="1003189" y="28530"/>
                  <a:pt x="278098" y="19533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ject 4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614693F3-23D8-0229-EDA7-7721229D265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656" y="5986828"/>
            <a:ext cx="871168" cy="871168"/>
          </a:xfrm>
          <a:prstGeom prst="rect">
            <a:avLst/>
          </a:prstGeom>
        </p:spPr>
      </p:pic>
      <p:pic>
        <p:nvPicPr>
          <p:cNvPr id="3" name="Picture 2" descr="page_10.png">
            <a:extLst>
              <a:ext uri="{FF2B5EF4-FFF2-40B4-BE49-F238E27FC236}">
                <a16:creationId xmlns:a16="http://schemas.microsoft.com/office/drawing/2014/main" id="{78603BA7-BFA1-67D9-E1E6-3BF8FED0D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95" y="0"/>
            <a:ext cx="8736280" cy="59868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53DFCD-F077-9EBD-BD69-F646E010E87C}"/>
              </a:ext>
            </a:extLst>
          </p:cNvPr>
          <p:cNvSpPr txBox="1"/>
          <p:nvPr/>
        </p:nvSpPr>
        <p:spPr>
          <a:xfrm>
            <a:off x="1082974" y="6127584"/>
            <a:ext cx="135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Image credit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8E90272-AF61-92EE-E826-401F5FEFA4FC}"/>
              </a:ext>
            </a:extLst>
          </p:cNvPr>
          <p:cNvGrpSpPr/>
          <p:nvPr/>
        </p:nvGrpSpPr>
        <p:grpSpPr>
          <a:xfrm>
            <a:off x="996779" y="5416384"/>
            <a:ext cx="1412640" cy="393840"/>
            <a:chOff x="996779" y="5416384"/>
            <a:chExt cx="1412640" cy="39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C3E8849-5703-C780-DC25-B2B15C3D422D}"/>
                    </a:ext>
                  </a:extLst>
                </p14:cNvPr>
                <p14:cNvContentPartPr/>
                <p14:nvPr/>
              </p14:nvContentPartPr>
              <p14:xfrm>
                <a:off x="996779" y="5416384"/>
                <a:ext cx="1412640" cy="3938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C3E8849-5703-C780-DC25-B2B15C3D422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3779" y="5353384"/>
                  <a:ext cx="153828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7048DD9-DDF6-1983-5E0B-F98BD711961B}"/>
                    </a:ext>
                  </a:extLst>
                </p14:cNvPr>
                <p14:cNvContentPartPr/>
                <p14:nvPr/>
              </p14:nvContentPartPr>
              <p14:xfrm>
                <a:off x="1760339" y="5557144"/>
                <a:ext cx="354600" cy="2404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7048DD9-DDF6-1983-5E0B-F98BD711961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97699" y="5494144"/>
                  <a:ext cx="480240" cy="366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16393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age_11.png">
            <a:extLst>
              <a:ext uri="{FF2B5EF4-FFF2-40B4-BE49-F238E27FC236}">
                <a16:creationId xmlns:a16="http://schemas.microsoft.com/office/drawing/2014/main" id="{0D504638-C9F6-DCAE-0689-9DA974C16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object 4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D0E190C3-EA01-BEA6-2C7E-28133F073B3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3814" y="5986832"/>
            <a:ext cx="871168" cy="87116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285F356-5089-6728-AA0D-65943E152720}"/>
                  </a:ext>
                </a:extLst>
              </p14:cNvPr>
              <p14:cNvContentPartPr/>
              <p14:nvPr/>
            </p14:nvContentPartPr>
            <p14:xfrm>
              <a:off x="8082299" y="6447784"/>
              <a:ext cx="918360" cy="2761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285F356-5089-6728-AA0D-65943E15272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19659" y="6384784"/>
                <a:ext cx="1044000" cy="40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9329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677373"/>
            <a:ext cx="8140446" cy="18288"/>
          </a:xfrm>
          <a:custGeom>
            <a:avLst/>
            <a:gdLst>
              <a:gd name="connsiteX0" fmla="*/ 0 w 8140446"/>
              <a:gd name="connsiteY0" fmla="*/ 0 h 18288"/>
              <a:gd name="connsiteX1" fmla="*/ 434157 w 8140446"/>
              <a:gd name="connsiteY1" fmla="*/ 0 h 18288"/>
              <a:gd name="connsiteX2" fmla="*/ 1193932 w 8140446"/>
              <a:gd name="connsiteY2" fmla="*/ 0 h 18288"/>
              <a:gd name="connsiteX3" fmla="*/ 1628089 w 8140446"/>
              <a:gd name="connsiteY3" fmla="*/ 0 h 18288"/>
              <a:gd name="connsiteX4" fmla="*/ 2225055 w 8140446"/>
              <a:gd name="connsiteY4" fmla="*/ 0 h 18288"/>
              <a:gd name="connsiteX5" fmla="*/ 3066235 w 8140446"/>
              <a:gd name="connsiteY5" fmla="*/ 0 h 18288"/>
              <a:gd name="connsiteX6" fmla="*/ 3744605 w 8140446"/>
              <a:gd name="connsiteY6" fmla="*/ 0 h 18288"/>
              <a:gd name="connsiteX7" fmla="*/ 4504380 w 8140446"/>
              <a:gd name="connsiteY7" fmla="*/ 0 h 18288"/>
              <a:gd name="connsiteX8" fmla="*/ 5101346 w 8140446"/>
              <a:gd name="connsiteY8" fmla="*/ 0 h 18288"/>
              <a:gd name="connsiteX9" fmla="*/ 5779717 w 8140446"/>
              <a:gd name="connsiteY9" fmla="*/ 0 h 18288"/>
              <a:gd name="connsiteX10" fmla="*/ 6620896 w 8140446"/>
              <a:gd name="connsiteY10" fmla="*/ 0 h 18288"/>
              <a:gd name="connsiteX11" fmla="*/ 7136458 w 8140446"/>
              <a:gd name="connsiteY11" fmla="*/ 0 h 18288"/>
              <a:gd name="connsiteX12" fmla="*/ 8140446 w 8140446"/>
              <a:gd name="connsiteY12" fmla="*/ 0 h 18288"/>
              <a:gd name="connsiteX13" fmla="*/ 8140446 w 8140446"/>
              <a:gd name="connsiteY13" fmla="*/ 18288 h 18288"/>
              <a:gd name="connsiteX14" fmla="*/ 7543480 w 8140446"/>
              <a:gd name="connsiteY14" fmla="*/ 18288 h 18288"/>
              <a:gd name="connsiteX15" fmla="*/ 7109323 w 8140446"/>
              <a:gd name="connsiteY15" fmla="*/ 18288 h 18288"/>
              <a:gd name="connsiteX16" fmla="*/ 6430952 w 8140446"/>
              <a:gd name="connsiteY16" fmla="*/ 18288 h 18288"/>
              <a:gd name="connsiteX17" fmla="*/ 5915391 w 8140446"/>
              <a:gd name="connsiteY17" fmla="*/ 18288 h 18288"/>
              <a:gd name="connsiteX18" fmla="*/ 5237020 w 8140446"/>
              <a:gd name="connsiteY18" fmla="*/ 18288 h 18288"/>
              <a:gd name="connsiteX19" fmla="*/ 4558650 w 8140446"/>
              <a:gd name="connsiteY19" fmla="*/ 18288 h 18288"/>
              <a:gd name="connsiteX20" fmla="*/ 3880279 w 8140446"/>
              <a:gd name="connsiteY20" fmla="*/ 18288 h 18288"/>
              <a:gd name="connsiteX21" fmla="*/ 3201909 w 8140446"/>
              <a:gd name="connsiteY21" fmla="*/ 18288 h 18288"/>
              <a:gd name="connsiteX22" fmla="*/ 2604943 w 8140446"/>
              <a:gd name="connsiteY22" fmla="*/ 18288 h 18288"/>
              <a:gd name="connsiteX23" fmla="*/ 1845168 w 8140446"/>
              <a:gd name="connsiteY23" fmla="*/ 18288 h 18288"/>
              <a:gd name="connsiteX24" fmla="*/ 1166797 w 8140446"/>
              <a:gd name="connsiteY24" fmla="*/ 18288 h 18288"/>
              <a:gd name="connsiteX25" fmla="*/ 0 w 8140446"/>
              <a:gd name="connsiteY25" fmla="*/ 18288 h 18288"/>
              <a:gd name="connsiteX26" fmla="*/ 0 w 8140446"/>
              <a:gd name="connsiteY2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140446" h="18288" fill="none" extrusionOk="0">
                <a:moveTo>
                  <a:pt x="0" y="0"/>
                </a:moveTo>
                <a:cubicBezTo>
                  <a:pt x="94920" y="9103"/>
                  <a:pt x="287892" y="-4966"/>
                  <a:pt x="434157" y="0"/>
                </a:cubicBezTo>
                <a:cubicBezTo>
                  <a:pt x="580422" y="4966"/>
                  <a:pt x="943595" y="-14182"/>
                  <a:pt x="1193932" y="0"/>
                </a:cubicBezTo>
                <a:cubicBezTo>
                  <a:pt x="1444270" y="14182"/>
                  <a:pt x="1472129" y="5523"/>
                  <a:pt x="1628089" y="0"/>
                </a:cubicBezTo>
                <a:cubicBezTo>
                  <a:pt x="1784049" y="-5523"/>
                  <a:pt x="1962419" y="-17322"/>
                  <a:pt x="2225055" y="0"/>
                </a:cubicBezTo>
                <a:cubicBezTo>
                  <a:pt x="2487691" y="17322"/>
                  <a:pt x="2700681" y="1311"/>
                  <a:pt x="3066235" y="0"/>
                </a:cubicBezTo>
                <a:cubicBezTo>
                  <a:pt x="3431789" y="-1311"/>
                  <a:pt x="3405662" y="25081"/>
                  <a:pt x="3744605" y="0"/>
                </a:cubicBezTo>
                <a:cubicBezTo>
                  <a:pt x="4083548" y="-25081"/>
                  <a:pt x="4265111" y="-11945"/>
                  <a:pt x="4504380" y="0"/>
                </a:cubicBezTo>
                <a:cubicBezTo>
                  <a:pt x="4743649" y="11945"/>
                  <a:pt x="4860394" y="-2832"/>
                  <a:pt x="5101346" y="0"/>
                </a:cubicBezTo>
                <a:cubicBezTo>
                  <a:pt x="5342298" y="2832"/>
                  <a:pt x="5456387" y="23676"/>
                  <a:pt x="5779717" y="0"/>
                </a:cubicBezTo>
                <a:cubicBezTo>
                  <a:pt x="6103047" y="-23676"/>
                  <a:pt x="6270379" y="-37291"/>
                  <a:pt x="6620896" y="0"/>
                </a:cubicBezTo>
                <a:cubicBezTo>
                  <a:pt x="6971413" y="37291"/>
                  <a:pt x="6989068" y="24674"/>
                  <a:pt x="7136458" y="0"/>
                </a:cubicBezTo>
                <a:cubicBezTo>
                  <a:pt x="7283848" y="-24674"/>
                  <a:pt x="7752532" y="-22436"/>
                  <a:pt x="8140446" y="0"/>
                </a:cubicBezTo>
                <a:cubicBezTo>
                  <a:pt x="8140314" y="7702"/>
                  <a:pt x="8140234" y="13511"/>
                  <a:pt x="8140446" y="18288"/>
                </a:cubicBezTo>
                <a:cubicBezTo>
                  <a:pt x="7906329" y="-3043"/>
                  <a:pt x="7681180" y="27465"/>
                  <a:pt x="7543480" y="18288"/>
                </a:cubicBezTo>
                <a:cubicBezTo>
                  <a:pt x="7405780" y="9111"/>
                  <a:pt x="7216607" y="3660"/>
                  <a:pt x="7109323" y="18288"/>
                </a:cubicBezTo>
                <a:cubicBezTo>
                  <a:pt x="7002039" y="32916"/>
                  <a:pt x="6576231" y="42692"/>
                  <a:pt x="6430952" y="18288"/>
                </a:cubicBezTo>
                <a:cubicBezTo>
                  <a:pt x="6285673" y="-6116"/>
                  <a:pt x="6138840" y="34521"/>
                  <a:pt x="5915391" y="18288"/>
                </a:cubicBezTo>
                <a:cubicBezTo>
                  <a:pt x="5691942" y="2055"/>
                  <a:pt x="5459460" y="51666"/>
                  <a:pt x="5237020" y="18288"/>
                </a:cubicBezTo>
                <a:cubicBezTo>
                  <a:pt x="5014580" y="-15090"/>
                  <a:pt x="4747677" y="40449"/>
                  <a:pt x="4558650" y="18288"/>
                </a:cubicBezTo>
                <a:cubicBezTo>
                  <a:pt x="4369623" y="-3873"/>
                  <a:pt x="4146061" y="12568"/>
                  <a:pt x="3880279" y="18288"/>
                </a:cubicBezTo>
                <a:cubicBezTo>
                  <a:pt x="3614497" y="24008"/>
                  <a:pt x="3473808" y="-12908"/>
                  <a:pt x="3201909" y="18288"/>
                </a:cubicBezTo>
                <a:cubicBezTo>
                  <a:pt x="2930010" y="49484"/>
                  <a:pt x="2728175" y="-3430"/>
                  <a:pt x="2604943" y="18288"/>
                </a:cubicBezTo>
                <a:cubicBezTo>
                  <a:pt x="2481711" y="40006"/>
                  <a:pt x="2004334" y="26952"/>
                  <a:pt x="1845168" y="18288"/>
                </a:cubicBezTo>
                <a:cubicBezTo>
                  <a:pt x="1686003" y="9624"/>
                  <a:pt x="1375070" y="37580"/>
                  <a:pt x="1166797" y="18288"/>
                </a:cubicBezTo>
                <a:cubicBezTo>
                  <a:pt x="958524" y="-1004"/>
                  <a:pt x="342846" y="888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w="8140446" h="18288" stroke="0" extrusionOk="0">
                <a:moveTo>
                  <a:pt x="0" y="0"/>
                </a:moveTo>
                <a:cubicBezTo>
                  <a:pt x="142435" y="-24533"/>
                  <a:pt x="380026" y="17447"/>
                  <a:pt x="596966" y="0"/>
                </a:cubicBezTo>
                <a:cubicBezTo>
                  <a:pt x="813906" y="-17447"/>
                  <a:pt x="830530" y="13462"/>
                  <a:pt x="1031123" y="0"/>
                </a:cubicBezTo>
                <a:cubicBezTo>
                  <a:pt x="1231716" y="-13462"/>
                  <a:pt x="1634038" y="0"/>
                  <a:pt x="1872303" y="0"/>
                </a:cubicBezTo>
                <a:cubicBezTo>
                  <a:pt x="2110568" y="0"/>
                  <a:pt x="2261934" y="-25727"/>
                  <a:pt x="2469269" y="0"/>
                </a:cubicBezTo>
                <a:cubicBezTo>
                  <a:pt x="2676604" y="25727"/>
                  <a:pt x="2790440" y="16284"/>
                  <a:pt x="3066235" y="0"/>
                </a:cubicBezTo>
                <a:cubicBezTo>
                  <a:pt x="3342030" y="-16284"/>
                  <a:pt x="3685603" y="41976"/>
                  <a:pt x="3907414" y="0"/>
                </a:cubicBezTo>
                <a:cubicBezTo>
                  <a:pt x="4129225" y="-41976"/>
                  <a:pt x="4177416" y="-7598"/>
                  <a:pt x="4422976" y="0"/>
                </a:cubicBezTo>
                <a:cubicBezTo>
                  <a:pt x="4668536" y="7598"/>
                  <a:pt x="5023499" y="-28058"/>
                  <a:pt x="5264155" y="0"/>
                </a:cubicBezTo>
                <a:cubicBezTo>
                  <a:pt x="5504811" y="28058"/>
                  <a:pt x="5703675" y="13288"/>
                  <a:pt x="6105335" y="0"/>
                </a:cubicBezTo>
                <a:cubicBezTo>
                  <a:pt x="6506995" y="-13288"/>
                  <a:pt x="6455516" y="-5124"/>
                  <a:pt x="6783705" y="0"/>
                </a:cubicBezTo>
                <a:cubicBezTo>
                  <a:pt x="7111894" y="5124"/>
                  <a:pt x="7512856" y="10604"/>
                  <a:pt x="8140446" y="0"/>
                </a:cubicBezTo>
                <a:cubicBezTo>
                  <a:pt x="8140458" y="8833"/>
                  <a:pt x="8140986" y="9830"/>
                  <a:pt x="8140446" y="18288"/>
                </a:cubicBezTo>
                <a:cubicBezTo>
                  <a:pt x="7959314" y="3345"/>
                  <a:pt x="7870113" y="10437"/>
                  <a:pt x="7706289" y="18288"/>
                </a:cubicBezTo>
                <a:cubicBezTo>
                  <a:pt x="7542465" y="26139"/>
                  <a:pt x="7157940" y="17482"/>
                  <a:pt x="6865109" y="18288"/>
                </a:cubicBezTo>
                <a:cubicBezTo>
                  <a:pt x="6572278" y="19094"/>
                  <a:pt x="6524256" y="38051"/>
                  <a:pt x="6349548" y="18288"/>
                </a:cubicBezTo>
                <a:cubicBezTo>
                  <a:pt x="6174840" y="-1475"/>
                  <a:pt x="5951624" y="174"/>
                  <a:pt x="5671177" y="18288"/>
                </a:cubicBezTo>
                <a:cubicBezTo>
                  <a:pt x="5390730" y="36402"/>
                  <a:pt x="5222992" y="60058"/>
                  <a:pt x="4829998" y="18288"/>
                </a:cubicBezTo>
                <a:cubicBezTo>
                  <a:pt x="4437004" y="-23482"/>
                  <a:pt x="4344181" y="39087"/>
                  <a:pt x="4151627" y="18288"/>
                </a:cubicBezTo>
                <a:cubicBezTo>
                  <a:pt x="3959073" y="-2511"/>
                  <a:pt x="3886970" y="32875"/>
                  <a:pt x="3717470" y="18288"/>
                </a:cubicBezTo>
                <a:cubicBezTo>
                  <a:pt x="3547970" y="3701"/>
                  <a:pt x="3451521" y="31872"/>
                  <a:pt x="3201909" y="18288"/>
                </a:cubicBezTo>
                <a:cubicBezTo>
                  <a:pt x="2952297" y="4704"/>
                  <a:pt x="2543413" y="6029"/>
                  <a:pt x="2360729" y="18288"/>
                </a:cubicBezTo>
                <a:cubicBezTo>
                  <a:pt x="2178045" y="30547"/>
                  <a:pt x="1906056" y="25847"/>
                  <a:pt x="1682359" y="18288"/>
                </a:cubicBezTo>
                <a:cubicBezTo>
                  <a:pt x="1458662" y="10730"/>
                  <a:pt x="1330405" y="8046"/>
                  <a:pt x="1166797" y="18288"/>
                </a:cubicBezTo>
                <a:cubicBezTo>
                  <a:pt x="1003189" y="28530"/>
                  <a:pt x="278098" y="19533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DBCAFE8-DE52-77F0-7A3B-E893C043DBCC}"/>
                  </a:ext>
                </a:extLst>
              </p14:cNvPr>
              <p14:cNvContentPartPr/>
              <p14:nvPr/>
            </p14:nvContentPartPr>
            <p14:xfrm>
              <a:off x="1079939" y="3797464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DBCAFE8-DE52-77F0-7A3B-E893C043DB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6939" y="373446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1F79D2D-60BB-8012-F11A-A429FB12ED31}"/>
                  </a:ext>
                </a:extLst>
              </p14:cNvPr>
              <p14:cNvContentPartPr/>
              <p14:nvPr/>
            </p14:nvContentPartPr>
            <p14:xfrm>
              <a:off x="2797859" y="2696224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1F79D2D-60BB-8012-F11A-A429FB12ED3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35219" y="2633224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itle 14">
            <a:extLst>
              <a:ext uri="{FF2B5EF4-FFF2-40B4-BE49-F238E27FC236}">
                <a16:creationId xmlns:a16="http://schemas.microsoft.com/office/drawing/2014/main" id="{F670F5F2-5A9F-2EE8-F807-692F80E88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Picture 15" descr="page_12.png">
            <a:extLst>
              <a:ext uri="{FF2B5EF4-FFF2-40B4-BE49-F238E27FC236}">
                <a16:creationId xmlns:a16="http://schemas.microsoft.com/office/drawing/2014/main" id="{57BFB952-6B3B-00DD-03AF-D08DC7D7FA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8" name="object 4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2AF0DCF6-A73A-0EC2-413C-F4A59D5243E9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656" y="5986828"/>
            <a:ext cx="871168" cy="87116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918716C-9ADF-EB92-FEB3-AB7EB9B5ADC0}"/>
                  </a:ext>
                </a:extLst>
              </p14:cNvPr>
              <p14:cNvContentPartPr/>
              <p14:nvPr/>
            </p14:nvContentPartPr>
            <p14:xfrm>
              <a:off x="8117939" y="6393064"/>
              <a:ext cx="880200" cy="3826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918716C-9ADF-EB92-FEB3-AB7EB9B5ADC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55299" y="6330424"/>
                <a:ext cx="1005840" cy="50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3074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677373"/>
            <a:ext cx="8140446" cy="18288"/>
          </a:xfrm>
          <a:custGeom>
            <a:avLst/>
            <a:gdLst>
              <a:gd name="connsiteX0" fmla="*/ 0 w 8140446"/>
              <a:gd name="connsiteY0" fmla="*/ 0 h 18288"/>
              <a:gd name="connsiteX1" fmla="*/ 434157 w 8140446"/>
              <a:gd name="connsiteY1" fmla="*/ 0 h 18288"/>
              <a:gd name="connsiteX2" fmla="*/ 1193932 w 8140446"/>
              <a:gd name="connsiteY2" fmla="*/ 0 h 18288"/>
              <a:gd name="connsiteX3" fmla="*/ 1628089 w 8140446"/>
              <a:gd name="connsiteY3" fmla="*/ 0 h 18288"/>
              <a:gd name="connsiteX4" fmla="*/ 2225055 w 8140446"/>
              <a:gd name="connsiteY4" fmla="*/ 0 h 18288"/>
              <a:gd name="connsiteX5" fmla="*/ 3066235 w 8140446"/>
              <a:gd name="connsiteY5" fmla="*/ 0 h 18288"/>
              <a:gd name="connsiteX6" fmla="*/ 3744605 w 8140446"/>
              <a:gd name="connsiteY6" fmla="*/ 0 h 18288"/>
              <a:gd name="connsiteX7" fmla="*/ 4504380 w 8140446"/>
              <a:gd name="connsiteY7" fmla="*/ 0 h 18288"/>
              <a:gd name="connsiteX8" fmla="*/ 5101346 w 8140446"/>
              <a:gd name="connsiteY8" fmla="*/ 0 h 18288"/>
              <a:gd name="connsiteX9" fmla="*/ 5779717 w 8140446"/>
              <a:gd name="connsiteY9" fmla="*/ 0 h 18288"/>
              <a:gd name="connsiteX10" fmla="*/ 6620896 w 8140446"/>
              <a:gd name="connsiteY10" fmla="*/ 0 h 18288"/>
              <a:gd name="connsiteX11" fmla="*/ 7136458 w 8140446"/>
              <a:gd name="connsiteY11" fmla="*/ 0 h 18288"/>
              <a:gd name="connsiteX12" fmla="*/ 8140446 w 8140446"/>
              <a:gd name="connsiteY12" fmla="*/ 0 h 18288"/>
              <a:gd name="connsiteX13" fmla="*/ 8140446 w 8140446"/>
              <a:gd name="connsiteY13" fmla="*/ 18288 h 18288"/>
              <a:gd name="connsiteX14" fmla="*/ 7543480 w 8140446"/>
              <a:gd name="connsiteY14" fmla="*/ 18288 h 18288"/>
              <a:gd name="connsiteX15" fmla="*/ 7109323 w 8140446"/>
              <a:gd name="connsiteY15" fmla="*/ 18288 h 18288"/>
              <a:gd name="connsiteX16" fmla="*/ 6430952 w 8140446"/>
              <a:gd name="connsiteY16" fmla="*/ 18288 h 18288"/>
              <a:gd name="connsiteX17" fmla="*/ 5915391 w 8140446"/>
              <a:gd name="connsiteY17" fmla="*/ 18288 h 18288"/>
              <a:gd name="connsiteX18" fmla="*/ 5237020 w 8140446"/>
              <a:gd name="connsiteY18" fmla="*/ 18288 h 18288"/>
              <a:gd name="connsiteX19" fmla="*/ 4558650 w 8140446"/>
              <a:gd name="connsiteY19" fmla="*/ 18288 h 18288"/>
              <a:gd name="connsiteX20" fmla="*/ 3880279 w 8140446"/>
              <a:gd name="connsiteY20" fmla="*/ 18288 h 18288"/>
              <a:gd name="connsiteX21" fmla="*/ 3201909 w 8140446"/>
              <a:gd name="connsiteY21" fmla="*/ 18288 h 18288"/>
              <a:gd name="connsiteX22" fmla="*/ 2604943 w 8140446"/>
              <a:gd name="connsiteY22" fmla="*/ 18288 h 18288"/>
              <a:gd name="connsiteX23" fmla="*/ 1845168 w 8140446"/>
              <a:gd name="connsiteY23" fmla="*/ 18288 h 18288"/>
              <a:gd name="connsiteX24" fmla="*/ 1166797 w 8140446"/>
              <a:gd name="connsiteY24" fmla="*/ 18288 h 18288"/>
              <a:gd name="connsiteX25" fmla="*/ 0 w 8140446"/>
              <a:gd name="connsiteY25" fmla="*/ 18288 h 18288"/>
              <a:gd name="connsiteX26" fmla="*/ 0 w 8140446"/>
              <a:gd name="connsiteY2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140446" h="18288" fill="none" extrusionOk="0">
                <a:moveTo>
                  <a:pt x="0" y="0"/>
                </a:moveTo>
                <a:cubicBezTo>
                  <a:pt x="94920" y="9103"/>
                  <a:pt x="287892" y="-4966"/>
                  <a:pt x="434157" y="0"/>
                </a:cubicBezTo>
                <a:cubicBezTo>
                  <a:pt x="580422" y="4966"/>
                  <a:pt x="943595" y="-14182"/>
                  <a:pt x="1193932" y="0"/>
                </a:cubicBezTo>
                <a:cubicBezTo>
                  <a:pt x="1444270" y="14182"/>
                  <a:pt x="1472129" y="5523"/>
                  <a:pt x="1628089" y="0"/>
                </a:cubicBezTo>
                <a:cubicBezTo>
                  <a:pt x="1784049" y="-5523"/>
                  <a:pt x="1962419" y="-17322"/>
                  <a:pt x="2225055" y="0"/>
                </a:cubicBezTo>
                <a:cubicBezTo>
                  <a:pt x="2487691" y="17322"/>
                  <a:pt x="2700681" y="1311"/>
                  <a:pt x="3066235" y="0"/>
                </a:cubicBezTo>
                <a:cubicBezTo>
                  <a:pt x="3431789" y="-1311"/>
                  <a:pt x="3405662" y="25081"/>
                  <a:pt x="3744605" y="0"/>
                </a:cubicBezTo>
                <a:cubicBezTo>
                  <a:pt x="4083548" y="-25081"/>
                  <a:pt x="4265111" y="-11945"/>
                  <a:pt x="4504380" y="0"/>
                </a:cubicBezTo>
                <a:cubicBezTo>
                  <a:pt x="4743649" y="11945"/>
                  <a:pt x="4860394" y="-2832"/>
                  <a:pt x="5101346" y="0"/>
                </a:cubicBezTo>
                <a:cubicBezTo>
                  <a:pt x="5342298" y="2832"/>
                  <a:pt x="5456387" y="23676"/>
                  <a:pt x="5779717" y="0"/>
                </a:cubicBezTo>
                <a:cubicBezTo>
                  <a:pt x="6103047" y="-23676"/>
                  <a:pt x="6270379" y="-37291"/>
                  <a:pt x="6620896" y="0"/>
                </a:cubicBezTo>
                <a:cubicBezTo>
                  <a:pt x="6971413" y="37291"/>
                  <a:pt x="6989068" y="24674"/>
                  <a:pt x="7136458" y="0"/>
                </a:cubicBezTo>
                <a:cubicBezTo>
                  <a:pt x="7283848" y="-24674"/>
                  <a:pt x="7752532" y="-22436"/>
                  <a:pt x="8140446" y="0"/>
                </a:cubicBezTo>
                <a:cubicBezTo>
                  <a:pt x="8140314" y="7702"/>
                  <a:pt x="8140234" y="13511"/>
                  <a:pt x="8140446" y="18288"/>
                </a:cubicBezTo>
                <a:cubicBezTo>
                  <a:pt x="7906329" y="-3043"/>
                  <a:pt x="7681180" y="27465"/>
                  <a:pt x="7543480" y="18288"/>
                </a:cubicBezTo>
                <a:cubicBezTo>
                  <a:pt x="7405780" y="9111"/>
                  <a:pt x="7216607" y="3660"/>
                  <a:pt x="7109323" y="18288"/>
                </a:cubicBezTo>
                <a:cubicBezTo>
                  <a:pt x="7002039" y="32916"/>
                  <a:pt x="6576231" y="42692"/>
                  <a:pt x="6430952" y="18288"/>
                </a:cubicBezTo>
                <a:cubicBezTo>
                  <a:pt x="6285673" y="-6116"/>
                  <a:pt x="6138840" y="34521"/>
                  <a:pt x="5915391" y="18288"/>
                </a:cubicBezTo>
                <a:cubicBezTo>
                  <a:pt x="5691942" y="2055"/>
                  <a:pt x="5459460" y="51666"/>
                  <a:pt x="5237020" y="18288"/>
                </a:cubicBezTo>
                <a:cubicBezTo>
                  <a:pt x="5014580" y="-15090"/>
                  <a:pt x="4747677" y="40449"/>
                  <a:pt x="4558650" y="18288"/>
                </a:cubicBezTo>
                <a:cubicBezTo>
                  <a:pt x="4369623" y="-3873"/>
                  <a:pt x="4146061" y="12568"/>
                  <a:pt x="3880279" y="18288"/>
                </a:cubicBezTo>
                <a:cubicBezTo>
                  <a:pt x="3614497" y="24008"/>
                  <a:pt x="3473808" y="-12908"/>
                  <a:pt x="3201909" y="18288"/>
                </a:cubicBezTo>
                <a:cubicBezTo>
                  <a:pt x="2930010" y="49484"/>
                  <a:pt x="2728175" y="-3430"/>
                  <a:pt x="2604943" y="18288"/>
                </a:cubicBezTo>
                <a:cubicBezTo>
                  <a:pt x="2481711" y="40006"/>
                  <a:pt x="2004334" y="26952"/>
                  <a:pt x="1845168" y="18288"/>
                </a:cubicBezTo>
                <a:cubicBezTo>
                  <a:pt x="1686003" y="9624"/>
                  <a:pt x="1375070" y="37580"/>
                  <a:pt x="1166797" y="18288"/>
                </a:cubicBezTo>
                <a:cubicBezTo>
                  <a:pt x="958524" y="-1004"/>
                  <a:pt x="342846" y="888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w="8140446" h="18288" stroke="0" extrusionOk="0">
                <a:moveTo>
                  <a:pt x="0" y="0"/>
                </a:moveTo>
                <a:cubicBezTo>
                  <a:pt x="142435" y="-24533"/>
                  <a:pt x="380026" y="17447"/>
                  <a:pt x="596966" y="0"/>
                </a:cubicBezTo>
                <a:cubicBezTo>
                  <a:pt x="813906" y="-17447"/>
                  <a:pt x="830530" y="13462"/>
                  <a:pt x="1031123" y="0"/>
                </a:cubicBezTo>
                <a:cubicBezTo>
                  <a:pt x="1231716" y="-13462"/>
                  <a:pt x="1634038" y="0"/>
                  <a:pt x="1872303" y="0"/>
                </a:cubicBezTo>
                <a:cubicBezTo>
                  <a:pt x="2110568" y="0"/>
                  <a:pt x="2261934" y="-25727"/>
                  <a:pt x="2469269" y="0"/>
                </a:cubicBezTo>
                <a:cubicBezTo>
                  <a:pt x="2676604" y="25727"/>
                  <a:pt x="2790440" y="16284"/>
                  <a:pt x="3066235" y="0"/>
                </a:cubicBezTo>
                <a:cubicBezTo>
                  <a:pt x="3342030" y="-16284"/>
                  <a:pt x="3685603" y="41976"/>
                  <a:pt x="3907414" y="0"/>
                </a:cubicBezTo>
                <a:cubicBezTo>
                  <a:pt x="4129225" y="-41976"/>
                  <a:pt x="4177416" y="-7598"/>
                  <a:pt x="4422976" y="0"/>
                </a:cubicBezTo>
                <a:cubicBezTo>
                  <a:pt x="4668536" y="7598"/>
                  <a:pt x="5023499" y="-28058"/>
                  <a:pt x="5264155" y="0"/>
                </a:cubicBezTo>
                <a:cubicBezTo>
                  <a:pt x="5504811" y="28058"/>
                  <a:pt x="5703675" y="13288"/>
                  <a:pt x="6105335" y="0"/>
                </a:cubicBezTo>
                <a:cubicBezTo>
                  <a:pt x="6506995" y="-13288"/>
                  <a:pt x="6455516" y="-5124"/>
                  <a:pt x="6783705" y="0"/>
                </a:cubicBezTo>
                <a:cubicBezTo>
                  <a:pt x="7111894" y="5124"/>
                  <a:pt x="7512856" y="10604"/>
                  <a:pt x="8140446" y="0"/>
                </a:cubicBezTo>
                <a:cubicBezTo>
                  <a:pt x="8140458" y="8833"/>
                  <a:pt x="8140986" y="9830"/>
                  <a:pt x="8140446" y="18288"/>
                </a:cubicBezTo>
                <a:cubicBezTo>
                  <a:pt x="7959314" y="3345"/>
                  <a:pt x="7870113" y="10437"/>
                  <a:pt x="7706289" y="18288"/>
                </a:cubicBezTo>
                <a:cubicBezTo>
                  <a:pt x="7542465" y="26139"/>
                  <a:pt x="7157940" y="17482"/>
                  <a:pt x="6865109" y="18288"/>
                </a:cubicBezTo>
                <a:cubicBezTo>
                  <a:pt x="6572278" y="19094"/>
                  <a:pt x="6524256" y="38051"/>
                  <a:pt x="6349548" y="18288"/>
                </a:cubicBezTo>
                <a:cubicBezTo>
                  <a:pt x="6174840" y="-1475"/>
                  <a:pt x="5951624" y="174"/>
                  <a:pt x="5671177" y="18288"/>
                </a:cubicBezTo>
                <a:cubicBezTo>
                  <a:pt x="5390730" y="36402"/>
                  <a:pt x="5222992" y="60058"/>
                  <a:pt x="4829998" y="18288"/>
                </a:cubicBezTo>
                <a:cubicBezTo>
                  <a:pt x="4437004" y="-23482"/>
                  <a:pt x="4344181" y="39087"/>
                  <a:pt x="4151627" y="18288"/>
                </a:cubicBezTo>
                <a:cubicBezTo>
                  <a:pt x="3959073" y="-2511"/>
                  <a:pt x="3886970" y="32875"/>
                  <a:pt x="3717470" y="18288"/>
                </a:cubicBezTo>
                <a:cubicBezTo>
                  <a:pt x="3547970" y="3701"/>
                  <a:pt x="3451521" y="31872"/>
                  <a:pt x="3201909" y="18288"/>
                </a:cubicBezTo>
                <a:cubicBezTo>
                  <a:pt x="2952297" y="4704"/>
                  <a:pt x="2543413" y="6029"/>
                  <a:pt x="2360729" y="18288"/>
                </a:cubicBezTo>
                <a:cubicBezTo>
                  <a:pt x="2178045" y="30547"/>
                  <a:pt x="1906056" y="25847"/>
                  <a:pt x="1682359" y="18288"/>
                </a:cubicBezTo>
                <a:cubicBezTo>
                  <a:pt x="1458662" y="10730"/>
                  <a:pt x="1330405" y="8046"/>
                  <a:pt x="1166797" y="18288"/>
                </a:cubicBezTo>
                <a:cubicBezTo>
                  <a:pt x="1003189" y="28530"/>
                  <a:pt x="278098" y="19533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55A7F4D-930D-9C6F-6C1D-0D2FE743E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 descr="page_13.png">
            <a:extLst>
              <a:ext uri="{FF2B5EF4-FFF2-40B4-BE49-F238E27FC236}">
                <a16:creationId xmlns:a16="http://schemas.microsoft.com/office/drawing/2014/main" id="{933F49E1-2093-8B1D-93CE-3C861BD4F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6" y="0"/>
            <a:ext cx="9144000" cy="6858000"/>
          </a:xfrm>
          <a:prstGeom prst="rect">
            <a:avLst/>
          </a:prstGeom>
        </p:spPr>
      </p:pic>
      <p:pic>
        <p:nvPicPr>
          <p:cNvPr id="15" name="object 4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C7971825-B4E5-55D5-51E8-DD20B385333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616" y="5986832"/>
            <a:ext cx="871168" cy="87116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BAAD57C-A981-BFA2-133A-C6BA9740C464}"/>
              </a:ext>
            </a:extLst>
          </p:cNvPr>
          <p:cNvGrpSpPr/>
          <p:nvPr/>
        </p:nvGrpSpPr>
        <p:grpSpPr>
          <a:xfrm>
            <a:off x="8047379" y="6399904"/>
            <a:ext cx="970920" cy="241200"/>
            <a:chOff x="8047379" y="6399904"/>
            <a:chExt cx="970920" cy="24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3E02763-CA45-BA9D-91BD-1D711C4EB66F}"/>
                    </a:ext>
                  </a:extLst>
                </p14:cNvPr>
                <p14:cNvContentPartPr/>
                <p14:nvPr/>
              </p14:nvContentPartPr>
              <p14:xfrm>
                <a:off x="8047379" y="6399904"/>
                <a:ext cx="932760" cy="2412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3E02763-CA45-BA9D-91BD-1D711C4EB66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984379" y="6336904"/>
                  <a:ext cx="105840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F9B565E-AA64-C934-E3A1-F4C1C2A853F2}"/>
                    </a:ext>
                  </a:extLst>
                </p14:cNvPr>
                <p14:cNvContentPartPr/>
                <p14:nvPr/>
              </p14:nvContentPartPr>
              <p14:xfrm>
                <a:off x="9017939" y="6522664"/>
                <a:ext cx="360" cy="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F9B565E-AA64-C934-E3A1-F4C1C2A853F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955299" y="645966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68905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677373"/>
            <a:ext cx="8140446" cy="18288"/>
          </a:xfrm>
          <a:custGeom>
            <a:avLst/>
            <a:gdLst>
              <a:gd name="connsiteX0" fmla="*/ 0 w 8140446"/>
              <a:gd name="connsiteY0" fmla="*/ 0 h 18288"/>
              <a:gd name="connsiteX1" fmla="*/ 434157 w 8140446"/>
              <a:gd name="connsiteY1" fmla="*/ 0 h 18288"/>
              <a:gd name="connsiteX2" fmla="*/ 1193932 w 8140446"/>
              <a:gd name="connsiteY2" fmla="*/ 0 h 18288"/>
              <a:gd name="connsiteX3" fmla="*/ 1628089 w 8140446"/>
              <a:gd name="connsiteY3" fmla="*/ 0 h 18288"/>
              <a:gd name="connsiteX4" fmla="*/ 2225055 w 8140446"/>
              <a:gd name="connsiteY4" fmla="*/ 0 h 18288"/>
              <a:gd name="connsiteX5" fmla="*/ 3066235 w 8140446"/>
              <a:gd name="connsiteY5" fmla="*/ 0 h 18288"/>
              <a:gd name="connsiteX6" fmla="*/ 3744605 w 8140446"/>
              <a:gd name="connsiteY6" fmla="*/ 0 h 18288"/>
              <a:gd name="connsiteX7" fmla="*/ 4504380 w 8140446"/>
              <a:gd name="connsiteY7" fmla="*/ 0 h 18288"/>
              <a:gd name="connsiteX8" fmla="*/ 5101346 w 8140446"/>
              <a:gd name="connsiteY8" fmla="*/ 0 h 18288"/>
              <a:gd name="connsiteX9" fmla="*/ 5779717 w 8140446"/>
              <a:gd name="connsiteY9" fmla="*/ 0 h 18288"/>
              <a:gd name="connsiteX10" fmla="*/ 6620896 w 8140446"/>
              <a:gd name="connsiteY10" fmla="*/ 0 h 18288"/>
              <a:gd name="connsiteX11" fmla="*/ 7136458 w 8140446"/>
              <a:gd name="connsiteY11" fmla="*/ 0 h 18288"/>
              <a:gd name="connsiteX12" fmla="*/ 8140446 w 8140446"/>
              <a:gd name="connsiteY12" fmla="*/ 0 h 18288"/>
              <a:gd name="connsiteX13" fmla="*/ 8140446 w 8140446"/>
              <a:gd name="connsiteY13" fmla="*/ 18288 h 18288"/>
              <a:gd name="connsiteX14" fmla="*/ 7543480 w 8140446"/>
              <a:gd name="connsiteY14" fmla="*/ 18288 h 18288"/>
              <a:gd name="connsiteX15" fmla="*/ 7109323 w 8140446"/>
              <a:gd name="connsiteY15" fmla="*/ 18288 h 18288"/>
              <a:gd name="connsiteX16" fmla="*/ 6430952 w 8140446"/>
              <a:gd name="connsiteY16" fmla="*/ 18288 h 18288"/>
              <a:gd name="connsiteX17" fmla="*/ 5915391 w 8140446"/>
              <a:gd name="connsiteY17" fmla="*/ 18288 h 18288"/>
              <a:gd name="connsiteX18" fmla="*/ 5237020 w 8140446"/>
              <a:gd name="connsiteY18" fmla="*/ 18288 h 18288"/>
              <a:gd name="connsiteX19" fmla="*/ 4558650 w 8140446"/>
              <a:gd name="connsiteY19" fmla="*/ 18288 h 18288"/>
              <a:gd name="connsiteX20" fmla="*/ 3880279 w 8140446"/>
              <a:gd name="connsiteY20" fmla="*/ 18288 h 18288"/>
              <a:gd name="connsiteX21" fmla="*/ 3201909 w 8140446"/>
              <a:gd name="connsiteY21" fmla="*/ 18288 h 18288"/>
              <a:gd name="connsiteX22" fmla="*/ 2604943 w 8140446"/>
              <a:gd name="connsiteY22" fmla="*/ 18288 h 18288"/>
              <a:gd name="connsiteX23" fmla="*/ 1845168 w 8140446"/>
              <a:gd name="connsiteY23" fmla="*/ 18288 h 18288"/>
              <a:gd name="connsiteX24" fmla="*/ 1166797 w 8140446"/>
              <a:gd name="connsiteY24" fmla="*/ 18288 h 18288"/>
              <a:gd name="connsiteX25" fmla="*/ 0 w 8140446"/>
              <a:gd name="connsiteY25" fmla="*/ 18288 h 18288"/>
              <a:gd name="connsiteX26" fmla="*/ 0 w 8140446"/>
              <a:gd name="connsiteY2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140446" h="18288" fill="none" extrusionOk="0">
                <a:moveTo>
                  <a:pt x="0" y="0"/>
                </a:moveTo>
                <a:cubicBezTo>
                  <a:pt x="94920" y="9103"/>
                  <a:pt x="287892" y="-4966"/>
                  <a:pt x="434157" y="0"/>
                </a:cubicBezTo>
                <a:cubicBezTo>
                  <a:pt x="580422" y="4966"/>
                  <a:pt x="943595" y="-14182"/>
                  <a:pt x="1193932" y="0"/>
                </a:cubicBezTo>
                <a:cubicBezTo>
                  <a:pt x="1444270" y="14182"/>
                  <a:pt x="1472129" y="5523"/>
                  <a:pt x="1628089" y="0"/>
                </a:cubicBezTo>
                <a:cubicBezTo>
                  <a:pt x="1784049" y="-5523"/>
                  <a:pt x="1962419" y="-17322"/>
                  <a:pt x="2225055" y="0"/>
                </a:cubicBezTo>
                <a:cubicBezTo>
                  <a:pt x="2487691" y="17322"/>
                  <a:pt x="2700681" y="1311"/>
                  <a:pt x="3066235" y="0"/>
                </a:cubicBezTo>
                <a:cubicBezTo>
                  <a:pt x="3431789" y="-1311"/>
                  <a:pt x="3405662" y="25081"/>
                  <a:pt x="3744605" y="0"/>
                </a:cubicBezTo>
                <a:cubicBezTo>
                  <a:pt x="4083548" y="-25081"/>
                  <a:pt x="4265111" y="-11945"/>
                  <a:pt x="4504380" y="0"/>
                </a:cubicBezTo>
                <a:cubicBezTo>
                  <a:pt x="4743649" y="11945"/>
                  <a:pt x="4860394" y="-2832"/>
                  <a:pt x="5101346" y="0"/>
                </a:cubicBezTo>
                <a:cubicBezTo>
                  <a:pt x="5342298" y="2832"/>
                  <a:pt x="5456387" y="23676"/>
                  <a:pt x="5779717" y="0"/>
                </a:cubicBezTo>
                <a:cubicBezTo>
                  <a:pt x="6103047" y="-23676"/>
                  <a:pt x="6270379" y="-37291"/>
                  <a:pt x="6620896" y="0"/>
                </a:cubicBezTo>
                <a:cubicBezTo>
                  <a:pt x="6971413" y="37291"/>
                  <a:pt x="6989068" y="24674"/>
                  <a:pt x="7136458" y="0"/>
                </a:cubicBezTo>
                <a:cubicBezTo>
                  <a:pt x="7283848" y="-24674"/>
                  <a:pt x="7752532" y="-22436"/>
                  <a:pt x="8140446" y="0"/>
                </a:cubicBezTo>
                <a:cubicBezTo>
                  <a:pt x="8140314" y="7702"/>
                  <a:pt x="8140234" y="13511"/>
                  <a:pt x="8140446" y="18288"/>
                </a:cubicBezTo>
                <a:cubicBezTo>
                  <a:pt x="7906329" y="-3043"/>
                  <a:pt x="7681180" y="27465"/>
                  <a:pt x="7543480" y="18288"/>
                </a:cubicBezTo>
                <a:cubicBezTo>
                  <a:pt x="7405780" y="9111"/>
                  <a:pt x="7216607" y="3660"/>
                  <a:pt x="7109323" y="18288"/>
                </a:cubicBezTo>
                <a:cubicBezTo>
                  <a:pt x="7002039" y="32916"/>
                  <a:pt x="6576231" y="42692"/>
                  <a:pt x="6430952" y="18288"/>
                </a:cubicBezTo>
                <a:cubicBezTo>
                  <a:pt x="6285673" y="-6116"/>
                  <a:pt x="6138840" y="34521"/>
                  <a:pt x="5915391" y="18288"/>
                </a:cubicBezTo>
                <a:cubicBezTo>
                  <a:pt x="5691942" y="2055"/>
                  <a:pt x="5459460" y="51666"/>
                  <a:pt x="5237020" y="18288"/>
                </a:cubicBezTo>
                <a:cubicBezTo>
                  <a:pt x="5014580" y="-15090"/>
                  <a:pt x="4747677" y="40449"/>
                  <a:pt x="4558650" y="18288"/>
                </a:cubicBezTo>
                <a:cubicBezTo>
                  <a:pt x="4369623" y="-3873"/>
                  <a:pt x="4146061" y="12568"/>
                  <a:pt x="3880279" y="18288"/>
                </a:cubicBezTo>
                <a:cubicBezTo>
                  <a:pt x="3614497" y="24008"/>
                  <a:pt x="3473808" y="-12908"/>
                  <a:pt x="3201909" y="18288"/>
                </a:cubicBezTo>
                <a:cubicBezTo>
                  <a:pt x="2930010" y="49484"/>
                  <a:pt x="2728175" y="-3430"/>
                  <a:pt x="2604943" y="18288"/>
                </a:cubicBezTo>
                <a:cubicBezTo>
                  <a:pt x="2481711" y="40006"/>
                  <a:pt x="2004334" y="26952"/>
                  <a:pt x="1845168" y="18288"/>
                </a:cubicBezTo>
                <a:cubicBezTo>
                  <a:pt x="1686003" y="9624"/>
                  <a:pt x="1375070" y="37580"/>
                  <a:pt x="1166797" y="18288"/>
                </a:cubicBezTo>
                <a:cubicBezTo>
                  <a:pt x="958524" y="-1004"/>
                  <a:pt x="342846" y="888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w="8140446" h="18288" stroke="0" extrusionOk="0">
                <a:moveTo>
                  <a:pt x="0" y="0"/>
                </a:moveTo>
                <a:cubicBezTo>
                  <a:pt x="142435" y="-24533"/>
                  <a:pt x="380026" y="17447"/>
                  <a:pt x="596966" y="0"/>
                </a:cubicBezTo>
                <a:cubicBezTo>
                  <a:pt x="813906" y="-17447"/>
                  <a:pt x="830530" y="13462"/>
                  <a:pt x="1031123" y="0"/>
                </a:cubicBezTo>
                <a:cubicBezTo>
                  <a:pt x="1231716" y="-13462"/>
                  <a:pt x="1634038" y="0"/>
                  <a:pt x="1872303" y="0"/>
                </a:cubicBezTo>
                <a:cubicBezTo>
                  <a:pt x="2110568" y="0"/>
                  <a:pt x="2261934" y="-25727"/>
                  <a:pt x="2469269" y="0"/>
                </a:cubicBezTo>
                <a:cubicBezTo>
                  <a:pt x="2676604" y="25727"/>
                  <a:pt x="2790440" y="16284"/>
                  <a:pt x="3066235" y="0"/>
                </a:cubicBezTo>
                <a:cubicBezTo>
                  <a:pt x="3342030" y="-16284"/>
                  <a:pt x="3685603" y="41976"/>
                  <a:pt x="3907414" y="0"/>
                </a:cubicBezTo>
                <a:cubicBezTo>
                  <a:pt x="4129225" y="-41976"/>
                  <a:pt x="4177416" y="-7598"/>
                  <a:pt x="4422976" y="0"/>
                </a:cubicBezTo>
                <a:cubicBezTo>
                  <a:pt x="4668536" y="7598"/>
                  <a:pt x="5023499" y="-28058"/>
                  <a:pt x="5264155" y="0"/>
                </a:cubicBezTo>
                <a:cubicBezTo>
                  <a:pt x="5504811" y="28058"/>
                  <a:pt x="5703675" y="13288"/>
                  <a:pt x="6105335" y="0"/>
                </a:cubicBezTo>
                <a:cubicBezTo>
                  <a:pt x="6506995" y="-13288"/>
                  <a:pt x="6455516" y="-5124"/>
                  <a:pt x="6783705" y="0"/>
                </a:cubicBezTo>
                <a:cubicBezTo>
                  <a:pt x="7111894" y="5124"/>
                  <a:pt x="7512856" y="10604"/>
                  <a:pt x="8140446" y="0"/>
                </a:cubicBezTo>
                <a:cubicBezTo>
                  <a:pt x="8140458" y="8833"/>
                  <a:pt x="8140986" y="9830"/>
                  <a:pt x="8140446" y="18288"/>
                </a:cubicBezTo>
                <a:cubicBezTo>
                  <a:pt x="7959314" y="3345"/>
                  <a:pt x="7870113" y="10437"/>
                  <a:pt x="7706289" y="18288"/>
                </a:cubicBezTo>
                <a:cubicBezTo>
                  <a:pt x="7542465" y="26139"/>
                  <a:pt x="7157940" y="17482"/>
                  <a:pt x="6865109" y="18288"/>
                </a:cubicBezTo>
                <a:cubicBezTo>
                  <a:pt x="6572278" y="19094"/>
                  <a:pt x="6524256" y="38051"/>
                  <a:pt x="6349548" y="18288"/>
                </a:cubicBezTo>
                <a:cubicBezTo>
                  <a:pt x="6174840" y="-1475"/>
                  <a:pt x="5951624" y="174"/>
                  <a:pt x="5671177" y="18288"/>
                </a:cubicBezTo>
                <a:cubicBezTo>
                  <a:pt x="5390730" y="36402"/>
                  <a:pt x="5222992" y="60058"/>
                  <a:pt x="4829998" y="18288"/>
                </a:cubicBezTo>
                <a:cubicBezTo>
                  <a:pt x="4437004" y="-23482"/>
                  <a:pt x="4344181" y="39087"/>
                  <a:pt x="4151627" y="18288"/>
                </a:cubicBezTo>
                <a:cubicBezTo>
                  <a:pt x="3959073" y="-2511"/>
                  <a:pt x="3886970" y="32875"/>
                  <a:pt x="3717470" y="18288"/>
                </a:cubicBezTo>
                <a:cubicBezTo>
                  <a:pt x="3547970" y="3701"/>
                  <a:pt x="3451521" y="31872"/>
                  <a:pt x="3201909" y="18288"/>
                </a:cubicBezTo>
                <a:cubicBezTo>
                  <a:pt x="2952297" y="4704"/>
                  <a:pt x="2543413" y="6029"/>
                  <a:pt x="2360729" y="18288"/>
                </a:cubicBezTo>
                <a:cubicBezTo>
                  <a:pt x="2178045" y="30547"/>
                  <a:pt x="1906056" y="25847"/>
                  <a:pt x="1682359" y="18288"/>
                </a:cubicBezTo>
                <a:cubicBezTo>
                  <a:pt x="1458662" y="10730"/>
                  <a:pt x="1330405" y="8046"/>
                  <a:pt x="1166797" y="18288"/>
                </a:cubicBezTo>
                <a:cubicBezTo>
                  <a:pt x="1003189" y="28530"/>
                  <a:pt x="278098" y="19533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248576A-DA0E-FA4E-2491-B06158FB3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 descr="page_14.png">
            <a:extLst>
              <a:ext uri="{FF2B5EF4-FFF2-40B4-BE49-F238E27FC236}">
                <a16:creationId xmlns:a16="http://schemas.microsoft.com/office/drawing/2014/main" id="{5CBCB29B-BA16-0964-111E-1E3A03E05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4" name="object 4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06B75DE1-4ECA-842F-95D0-ADA304500A4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616" y="5986832"/>
            <a:ext cx="871168" cy="87116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61F5A47-C2F5-54F3-F659-A3D85DC311B8}"/>
                  </a:ext>
                </a:extLst>
              </p14:cNvPr>
              <p14:cNvContentPartPr/>
              <p14:nvPr/>
            </p14:nvContentPartPr>
            <p14:xfrm>
              <a:off x="8068259" y="6393064"/>
              <a:ext cx="925200" cy="2656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61F5A47-C2F5-54F3-F659-A3D85DC311B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05259" y="6330424"/>
                <a:ext cx="1050840" cy="39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5820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677373"/>
            <a:ext cx="8140446" cy="18288"/>
          </a:xfrm>
          <a:custGeom>
            <a:avLst/>
            <a:gdLst>
              <a:gd name="connsiteX0" fmla="*/ 0 w 8140446"/>
              <a:gd name="connsiteY0" fmla="*/ 0 h 18288"/>
              <a:gd name="connsiteX1" fmla="*/ 434157 w 8140446"/>
              <a:gd name="connsiteY1" fmla="*/ 0 h 18288"/>
              <a:gd name="connsiteX2" fmla="*/ 1193932 w 8140446"/>
              <a:gd name="connsiteY2" fmla="*/ 0 h 18288"/>
              <a:gd name="connsiteX3" fmla="*/ 1628089 w 8140446"/>
              <a:gd name="connsiteY3" fmla="*/ 0 h 18288"/>
              <a:gd name="connsiteX4" fmla="*/ 2225055 w 8140446"/>
              <a:gd name="connsiteY4" fmla="*/ 0 h 18288"/>
              <a:gd name="connsiteX5" fmla="*/ 3066235 w 8140446"/>
              <a:gd name="connsiteY5" fmla="*/ 0 h 18288"/>
              <a:gd name="connsiteX6" fmla="*/ 3744605 w 8140446"/>
              <a:gd name="connsiteY6" fmla="*/ 0 h 18288"/>
              <a:gd name="connsiteX7" fmla="*/ 4504380 w 8140446"/>
              <a:gd name="connsiteY7" fmla="*/ 0 h 18288"/>
              <a:gd name="connsiteX8" fmla="*/ 5101346 w 8140446"/>
              <a:gd name="connsiteY8" fmla="*/ 0 h 18288"/>
              <a:gd name="connsiteX9" fmla="*/ 5779717 w 8140446"/>
              <a:gd name="connsiteY9" fmla="*/ 0 h 18288"/>
              <a:gd name="connsiteX10" fmla="*/ 6620896 w 8140446"/>
              <a:gd name="connsiteY10" fmla="*/ 0 h 18288"/>
              <a:gd name="connsiteX11" fmla="*/ 7136458 w 8140446"/>
              <a:gd name="connsiteY11" fmla="*/ 0 h 18288"/>
              <a:gd name="connsiteX12" fmla="*/ 8140446 w 8140446"/>
              <a:gd name="connsiteY12" fmla="*/ 0 h 18288"/>
              <a:gd name="connsiteX13" fmla="*/ 8140446 w 8140446"/>
              <a:gd name="connsiteY13" fmla="*/ 18288 h 18288"/>
              <a:gd name="connsiteX14" fmla="*/ 7543480 w 8140446"/>
              <a:gd name="connsiteY14" fmla="*/ 18288 h 18288"/>
              <a:gd name="connsiteX15" fmla="*/ 7109323 w 8140446"/>
              <a:gd name="connsiteY15" fmla="*/ 18288 h 18288"/>
              <a:gd name="connsiteX16" fmla="*/ 6430952 w 8140446"/>
              <a:gd name="connsiteY16" fmla="*/ 18288 h 18288"/>
              <a:gd name="connsiteX17" fmla="*/ 5915391 w 8140446"/>
              <a:gd name="connsiteY17" fmla="*/ 18288 h 18288"/>
              <a:gd name="connsiteX18" fmla="*/ 5237020 w 8140446"/>
              <a:gd name="connsiteY18" fmla="*/ 18288 h 18288"/>
              <a:gd name="connsiteX19" fmla="*/ 4558650 w 8140446"/>
              <a:gd name="connsiteY19" fmla="*/ 18288 h 18288"/>
              <a:gd name="connsiteX20" fmla="*/ 3880279 w 8140446"/>
              <a:gd name="connsiteY20" fmla="*/ 18288 h 18288"/>
              <a:gd name="connsiteX21" fmla="*/ 3201909 w 8140446"/>
              <a:gd name="connsiteY21" fmla="*/ 18288 h 18288"/>
              <a:gd name="connsiteX22" fmla="*/ 2604943 w 8140446"/>
              <a:gd name="connsiteY22" fmla="*/ 18288 h 18288"/>
              <a:gd name="connsiteX23" fmla="*/ 1845168 w 8140446"/>
              <a:gd name="connsiteY23" fmla="*/ 18288 h 18288"/>
              <a:gd name="connsiteX24" fmla="*/ 1166797 w 8140446"/>
              <a:gd name="connsiteY24" fmla="*/ 18288 h 18288"/>
              <a:gd name="connsiteX25" fmla="*/ 0 w 8140446"/>
              <a:gd name="connsiteY25" fmla="*/ 18288 h 18288"/>
              <a:gd name="connsiteX26" fmla="*/ 0 w 8140446"/>
              <a:gd name="connsiteY2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140446" h="18288" fill="none" extrusionOk="0">
                <a:moveTo>
                  <a:pt x="0" y="0"/>
                </a:moveTo>
                <a:cubicBezTo>
                  <a:pt x="94920" y="9103"/>
                  <a:pt x="287892" y="-4966"/>
                  <a:pt x="434157" y="0"/>
                </a:cubicBezTo>
                <a:cubicBezTo>
                  <a:pt x="580422" y="4966"/>
                  <a:pt x="943595" y="-14182"/>
                  <a:pt x="1193932" y="0"/>
                </a:cubicBezTo>
                <a:cubicBezTo>
                  <a:pt x="1444270" y="14182"/>
                  <a:pt x="1472129" y="5523"/>
                  <a:pt x="1628089" y="0"/>
                </a:cubicBezTo>
                <a:cubicBezTo>
                  <a:pt x="1784049" y="-5523"/>
                  <a:pt x="1962419" y="-17322"/>
                  <a:pt x="2225055" y="0"/>
                </a:cubicBezTo>
                <a:cubicBezTo>
                  <a:pt x="2487691" y="17322"/>
                  <a:pt x="2700681" y="1311"/>
                  <a:pt x="3066235" y="0"/>
                </a:cubicBezTo>
                <a:cubicBezTo>
                  <a:pt x="3431789" y="-1311"/>
                  <a:pt x="3405662" y="25081"/>
                  <a:pt x="3744605" y="0"/>
                </a:cubicBezTo>
                <a:cubicBezTo>
                  <a:pt x="4083548" y="-25081"/>
                  <a:pt x="4265111" y="-11945"/>
                  <a:pt x="4504380" y="0"/>
                </a:cubicBezTo>
                <a:cubicBezTo>
                  <a:pt x="4743649" y="11945"/>
                  <a:pt x="4860394" y="-2832"/>
                  <a:pt x="5101346" y="0"/>
                </a:cubicBezTo>
                <a:cubicBezTo>
                  <a:pt x="5342298" y="2832"/>
                  <a:pt x="5456387" y="23676"/>
                  <a:pt x="5779717" y="0"/>
                </a:cubicBezTo>
                <a:cubicBezTo>
                  <a:pt x="6103047" y="-23676"/>
                  <a:pt x="6270379" y="-37291"/>
                  <a:pt x="6620896" y="0"/>
                </a:cubicBezTo>
                <a:cubicBezTo>
                  <a:pt x="6971413" y="37291"/>
                  <a:pt x="6989068" y="24674"/>
                  <a:pt x="7136458" y="0"/>
                </a:cubicBezTo>
                <a:cubicBezTo>
                  <a:pt x="7283848" y="-24674"/>
                  <a:pt x="7752532" y="-22436"/>
                  <a:pt x="8140446" y="0"/>
                </a:cubicBezTo>
                <a:cubicBezTo>
                  <a:pt x="8140314" y="7702"/>
                  <a:pt x="8140234" y="13511"/>
                  <a:pt x="8140446" y="18288"/>
                </a:cubicBezTo>
                <a:cubicBezTo>
                  <a:pt x="7906329" y="-3043"/>
                  <a:pt x="7681180" y="27465"/>
                  <a:pt x="7543480" y="18288"/>
                </a:cubicBezTo>
                <a:cubicBezTo>
                  <a:pt x="7405780" y="9111"/>
                  <a:pt x="7216607" y="3660"/>
                  <a:pt x="7109323" y="18288"/>
                </a:cubicBezTo>
                <a:cubicBezTo>
                  <a:pt x="7002039" y="32916"/>
                  <a:pt x="6576231" y="42692"/>
                  <a:pt x="6430952" y="18288"/>
                </a:cubicBezTo>
                <a:cubicBezTo>
                  <a:pt x="6285673" y="-6116"/>
                  <a:pt x="6138840" y="34521"/>
                  <a:pt x="5915391" y="18288"/>
                </a:cubicBezTo>
                <a:cubicBezTo>
                  <a:pt x="5691942" y="2055"/>
                  <a:pt x="5459460" y="51666"/>
                  <a:pt x="5237020" y="18288"/>
                </a:cubicBezTo>
                <a:cubicBezTo>
                  <a:pt x="5014580" y="-15090"/>
                  <a:pt x="4747677" y="40449"/>
                  <a:pt x="4558650" y="18288"/>
                </a:cubicBezTo>
                <a:cubicBezTo>
                  <a:pt x="4369623" y="-3873"/>
                  <a:pt x="4146061" y="12568"/>
                  <a:pt x="3880279" y="18288"/>
                </a:cubicBezTo>
                <a:cubicBezTo>
                  <a:pt x="3614497" y="24008"/>
                  <a:pt x="3473808" y="-12908"/>
                  <a:pt x="3201909" y="18288"/>
                </a:cubicBezTo>
                <a:cubicBezTo>
                  <a:pt x="2930010" y="49484"/>
                  <a:pt x="2728175" y="-3430"/>
                  <a:pt x="2604943" y="18288"/>
                </a:cubicBezTo>
                <a:cubicBezTo>
                  <a:pt x="2481711" y="40006"/>
                  <a:pt x="2004334" y="26952"/>
                  <a:pt x="1845168" y="18288"/>
                </a:cubicBezTo>
                <a:cubicBezTo>
                  <a:pt x="1686003" y="9624"/>
                  <a:pt x="1375070" y="37580"/>
                  <a:pt x="1166797" y="18288"/>
                </a:cubicBezTo>
                <a:cubicBezTo>
                  <a:pt x="958524" y="-1004"/>
                  <a:pt x="342846" y="888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w="8140446" h="18288" stroke="0" extrusionOk="0">
                <a:moveTo>
                  <a:pt x="0" y="0"/>
                </a:moveTo>
                <a:cubicBezTo>
                  <a:pt x="142435" y="-24533"/>
                  <a:pt x="380026" y="17447"/>
                  <a:pt x="596966" y="0"/>
                </a:cubicBezTo>
                <a:cubicBezTo>
                  <a:pt x="813906" y="-17447"/>
                  <a:pt x="830530" y="13462"/>
                  <a:pt x="1031123" y="0"/>
                </a:cubicBezTo>
                <a:cubicBezTo>
                  <a:pt x="1231716" y="-13462"/>
                  <a:pt x="1634038" y="0"/>
                  <a:pt x="1872303" y="0"/>
                </a:cubicBezTo>
                <a:cubicBezTo>
                  <a:pt x="2110568" y="0"/>
                  <a:pt x="2261934" y="-25727"/>
                  <a:pt x="2469269" y="0"/>
                </a:cubicBezTo>
                <a:cubicBezTo>
                  <a:pt x="2676604" y="25727"/>
                  <a:pt x="2790440" y="16284"/>
                  <a:pt x="3066235" y="0"/>
                </a:cubicBezTo>
                <a:cubicBezTo>
                  <a:pt x="3342030" y="-16284"/>
                  <a:pt x="3685603" y="41976"/>
                  <a:pt x="3907414" y="0"/>
                </a:cubicBezTo>
                <a:cubicBezTo>
                  <a:pt x="4129225" y="-41976"/>
                  <a:pt x="4177416" y="-7598"/>
                  <a:pt x="4422976" y="0"/>
                </a:cubicBezTo>
                <a:cubicBezTo>
                  <a:pt x="4668536" y="7598"/>
                  <a:pt x="5023499" y="-28058"/>
                  <a:pt x="5264155" y="0"/>
                </a:cubicBezTo>
                <a:cubicBezTo>
                  <a:pt x="5504811" y="28058"/>
                  <a:pt x="5703675" y="13288"/>
                  <a:pt x="6105335" y="0"/>
                </a:cubicBezTo>
                <a:cubicBezTo>
                  <a:pt x="6506995" y="-13288"/>
                  <a:pt x="6455516" y="-5124"/>
                  <a:pt x="6783705" y="0"/>
                </a:cubicBezTo>
                <a:cubicBezTo>
                  <a:pt x="7111894" y="5124"/>
                  <a:pt x="7512856" y="10604"/>
                  <a:pt x="8140446" y="0"/>
                </a:cubicBezTo>
                <a:cubicBezTo>
                  <a:pt x="8140458" y="8833"/>
                  <a:pt x="8140986" y="9830"/>
                  <a:pt x="8140446" y="18288"/>
                </a:cubicBezTo>
                <a:cubicBezTo>
                  <a:pt x="7959314" y="3345"/>
                  <a:pt x="7870113" y="10437"/>
                  <a:pt x="7706289" y="18288"/>
                </a:cubicBezTo>
                <a:cubicBezTo>
                  <a:pt x="7542465" y="26139"/>
                  <a:pt x="7157940" y="17482"/>
                  <a:pt x="6865109" y="18288"/>
                </a:cubicBezTo>
                <a:cubicBezTo>
                  <a:pt x="6572278" y="19094"/>
                  <a:pt x="6524256" y="38051"/>
                  <a:pt x="6349548" y="18288"/>
                </a:cubicBezTo>
                <a:cubicBezTo>
                  <a:pt x="6174840" y="-1475"/>
                  <a:pt x="5951624" y="174"/>
                  <a:pt x="5671177" y="18288"/>
                </a:cubicBezTo>
                <a:cubicBezTo>
                  <a:pt x="5390730" y="36402"/>
                  <a:pt x="5222992" y="60058"/>
                  <a:pt x="4829998" y="18288"/>
                </a:cubicBezTo>
                <a:cubicBezTo>
                  <a:pt x="4437004" y="-23482"/>
                  <a:pt x="4344181" y="39087"/>
                  <a:pt x="4151627" y="18288"/>
                </a:cubicBezTo>
                <a:cubicBezTo>
                  <a:pt x="3959073" y="-2511"/>
                  <a:pt x="3886970" y="32875"/>
                  <a:pt x="3717470" y="18288"/>
                </a:cubicBezTo>
                <a:cubicBezTo>
                  <a:pt x="3547970" y="3701"/>
                  <a:pt x="3451521" y="31872"/>
                  <a:pt x="3201909" y="18288"/>
                </a:cubicBezTo>
                <a:cubicBezTo>
                  <a:pt x="2952297" y="4704"/>
                  <a:pt x="2543413" y="6029"/>
                  <a:pt x="2360729" y="18288"/>
                </a:cubicBezTo>
                <a:cubicBezTo>
                  <a:pt x="2178045" y="30547"/>
                  <a:pt x="1906056" y="25847"/>
                  <a:pt x="1682359" y="18288"/>
                </a:cubicBezTo>
                <a:cubicBezTo>
                  <a:pt x="1458662" y="10730"/>
                  <a:pt x="1330405" y="8046"/>
                  <a:pt x="1166797" y="18288"/>
                </a:cubicBezTo>
                <a:cubicBezTo>
                  <a:pt x="1003189" y="28530"/>
                  <a:pt x="278098" y="19533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page_15.png">
            <a:extLst>
              <a:ext uri="{FF2B5EF4-FFF2-40B4-BE49-F238E27FC236}">
                <a16:creationId xmlns:a16="http://schemas.microsoft.com/office/drawing/2014/main" id="{DD2DBF65-0B89-EFB0-852C-7D0A12DFE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object 4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8F06E671-D707-2723-966B-D2012842FFC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656" y="5986828"/>
            <a:ext cx="871168" cy="87116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4E8E661-5467-0F68-4A16-7B43B0A5D6EA}"/>
                  </a:ext>
                </a:extLst>
              </p14:cNvPr>
              <p14:cNvContentPartPr/>
              <p14:nvPr/>
            </p14:nvContentPartPr>
            <p14:xfrm>
              <a:off x="8086979" y="6439144"/>
              <a:ext cx="575640" cy="2311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4E8E661-5467-0F68-4A16-7B43B0A5D6E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23979" y="6376504"/>
                <a:ext cx="701280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9C68BA4-0C01-B92F-C955-C2A5418E4DDC}"/>
                  </a:ext>
                </a:extLst>
              </p14:cNvPr>
              <p14:cNvContentPartPr/>
              <p14:nvPr/>
            </p14:nvContentPartPr>
            <p14:xfrm>
              <a:off x="8534819" y="6458224"/>
              <a:ext cx="408600" cy="2340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9C68BA4-0C01-B92F-C955-C2A5418E4DD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71819" y="6395584"/>
                <a:ext cx="534240" cy="35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2480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677373"/>
            <a:ext cx="8140446" cy="18288"/>
          </a:xfrm>
          <a:custGeom>
            <a:avLst/>
            <a:gdLst>
              <a:gd name="connsiteX0" fmla="*/ 0 w 8140446"/>
              <a:gd name="connsiteY0" fmla="*/ 0 h 18288"/>
              <a:gd name="connsiteX1" fmla="*/ 434157 w 8140446"/>
              <a:gd name="connsiteY1" fmla="*/ 0 h 18288"/>
              <a:gd name="connsiteX2" fmla="*/ 1193932 w 8140446"/>
              <a:gd name="connsiteY2" fmla="*/ 0 h 18288"/>
              <a:gd name="connsiteX3" fmla="*/ 1628089 w 8140446"/>
              <a:gd name="connsiteY3" fmla="*/ 0 h 18288"/>
              <a:gd name="connsiteX4" fmla="*/ 2225055 w 8140446"/>
              <a:gd name="connsiteY4" fmla="*/ 0 h 18288"/>
              <a:gd name="connsiteX5" fmla="*/ 3066235 w 8140446"/>
              <a:gd name="connsiteY5" fmla="*/ 0 h 18288"/>
              <a:gd name="connsiteX6" fmla="*/ 3744605 w 8140446"/>
              <a:gd name="connsiteY6" fmla="*/ 0 h 18288"/>
              <a:gd name="connsiteX7" fmla="*/ 4504380 w 8140446"/>
              <a:gd name="connsiteY7" fmla="*/ 0 h 18288"/>
              <a:gd name="connsiteX8" fmla="*/ 5101346 w 8140446"/>
              <a:gd name="connsiteY8" fmla="*/ 0 h 18288"/>
              <a:gd name="connsiteX9" fmla="*/ 5779717 w 8140446"/>
              <a:gd name="connsiteY9" fmla="*/ 0 h 18288"/>
              <a:gd name="connsiteX10" fmla="*/ 6620896 w 8140446"/>
              <a:gd name="connsiteY10" fmla="*/ 0 h 18288"/>
              <a:gd name="connsiteX11" fmla="*/ 7136458 w 8140446"/>
              <a:gd name="connsiteY11" fmla="*/ 0 h 18288"/>
              <a:gd name="connsiteX12" fmla="*/ 8140446 w 8140446"/>
              <a:gd name="connsiteY12" fmla="*/ 0 h 18288"/>
              <a:gd name="connsiteX13" fmla="*/ 8140446 w 8140446"/>
              <a:gd name="connsiteY13" fmla="*/ 18288 h 18288"/>
              <a:gd name="connsiteX14" fmla="*/ 7543480 w 8140446"/>
              <a:gd name="connsiteY14" fmla="*/ 18288 h 18288"/>
              <a:gd name="connsiteX15" fmla="*/ 7109323 w 8140446"/>
              <a:gd name="connsiteY15" fmla="*/ 18288 h 18288"/>
              <a:gd name="connsiteX16" fmla="*/ 6430952 w 8140446"/>
              <a:gd name="connsiteY16" fmla="*/ 18288 h 18288"/>
              <a:gd name="connsiteX17" fmla="*/ 5915391 w 8140446"/>
              <a:gd name="connsiteY17" fmla="*/ 18288 h 18288"/>
              <a:gd name="connsiteX18" fmla="*/ 5237020 w 8140446"/>
              <a:gd name="connsiteY18" fmla="*/ 18288 h 18288"/>
              <a:gd name="connsiteX19" fmla="*/ 4558650 w 8140446"/>
              <a:gd name="connsiteY19" fmla="*/ 18288 h 18288"/>
              <a:gd name="connsiteX20" fmla="*/ 3880279 w 8140446"/>
              <a:gd name="connsiteY20" fmla="*/ 18288 h 18288"/>
              <a:gd name="connsiteX21" fmla="*/ 3201909 w 8140446"/>
              <a:gd name="connsiteY21" fmla="*/ 18288 h 18288"/>
              <a:gd name="connsiteX22" fmla="*/ 2604943 w 8140446"/>
              <a:gd name="connsiteY22" fmla="*/ 18288 h 18288"/>
              <a:gd name="connsiteX23" fmla="*/ 1845168 w 8140446"/>
              <a:gd name="connsiteY23" fmla="*/ 18288 h 18288"/>
              <a:gd name="connsiteX24" fmla="*/ 1166797 w 8140446"/>
              <a:gd name="connsiteY24" fmla="*/ 18288 h 18288"/>
              <a:gd name="connsiteX25" fmla="*/ 0 w 8140446"/>
              <a:gd name="connsiteY25" fmla="*/ 18288 h 18288"/>
              <a:gd name="connsiteX26" fmla="*/ 0 w 8140446"/>
              <a:gd name="connsiteY2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140446" h="18288" fill="none" extrusionOk="0">
                <a:moveTo>
                  <a:pt x="0" y="0"/>
                </a:moveTo>
                <a:cubicBezTo>
                  <a:pt x="94920" y="9103"/>
                  <a:pt x="287892" y="-4966"/>
                  <a:pt x="434157" y="0"/>
                </a:cubicBezTo>
                <a:cubicBezTo>
                  <a:pt x="580422" y="4966"/>
                  <a:pt x="943595" y="-14182"/>
                  <a:pt x="1193932" y="0"/>
                </a:cubicBezTo>
                <a:cubicBezTo>
                  <a:pt x="1444270" y="14182"/>
                  <a:pt x="1472129" y="5523"/>
                  <a:pt x="1628089" y="0"/>
                </a:cubicBezTo>
                <a:cubicBezTo>
                  <a:pt x="1784049" y="-5523"/>
                  <a:pt x="1962419" y="-17322"/>
                  <a:pt x="2225055" y="0"/>
                </a:cubicBezTo>
                <a:cubicBezTo>
                  <a:pt x="2487691" y="17322"/>
                  <a:pt x="2700681" y="1311"/>
                  <a:pt x="3066235" y="0"/>
                </a:cubicBezTo>
                <a:cubicBezTo>
                  <a:pt x="3431789" y="-1311"/>
                  <a:pt x="3405662" y="25081"/>
                  <a:pt x="3744605" y="0"/>
                </a:cubicBezTo>
                <a:cubicBezTo>
                  <a:pt x="4083548" y="-25081"/>
                  <a:pt x="4265111" y="-11945"/>
                  <a:pt x="4504380" y="0"/>
                </a:cubicBezTo>
                <a:cubicBezTo>
                  <a:pt x="4743649" y="11945"/>
                  <a:pt x="4860394" y="-2832"/>
                  <a:pt x="5101346" y="0"/>
                </a:cubicBezTo>
                <a:cubicBezTo>
                  <a:pt x="5342298" y="2832"/>
                  <a:pt x="5456387" y="23676"/>
                  <a:pt x="5779717" y="0"/>
                </a:cubicBezTo>
                <a:cubicBezTo>
                  <a:pt x="6103047" y="-23676"/>
                  <a:pt x="6270379" y="-37291"/>
                  <a:pt x="6620896" y="0"/>
                </a:cubicBezTo>
                <a:cubicBezTo>
                  <a:pt x="6971413" y="37291"/>
                  <a:pt x="6989068" y="24674"/>
                  <a:pt x="7136458" y="0"/>
                </a:cubicBezTo>
                <a:cubicBezTo>
                  <a:pt x="7283848" y="-24674"/>
                  <a:pt x="7752532" y="-22436"/>
                  <a:pt x="8140446" y="0"/>
                </a:cubicBezTo>
                <a:cubicBezTo>
                  <a:pt x="8140314" y="7702"/>
                  <a:pt x="8140234" y="13511"/>
                  <a:pt x="8140446" y="18288"/>
                </a:cubicBezTo>
                <a:cubicBezTo>
                  <a:pt x="7906329" y="-3043"/>
                  <a:pt x="7681180" y="27465"/>
                  <a:pt x="7543480" y="18288"/>
                </a:cubicBezTo>
                <a:cubicBezTo>
                  <a:pt x="7405780" y="9111"/>
                  <a:pt x="7216607" y="3660"/>
                  <a:pt x="7109323" y="18288"/>
                </a:cubicBezTo>
                <a:cubicBezTo>
                  <a:pt x="7002039" y="32916"/>
                  <a:pt x="6576231" y="42692"/>
                  <a:pt x="6430952" y="18288"/>
                </a:cubicBezTo>
                <a:cubicBezTo>
                  <a:pt x="6285673" y="-6116"/>
                  <a:pt x="6138840" y="34521"/>
                  <a:pt x="5915391" y="18288"/>
                </a:cubicBezTo>
                <a:cubicBezTo>
                  <a:pt x="5691942" y="2055"/>
                  <a:pt x="5459460" y="51666"/>
                  <a:pt x="5237020" y="18288"/>
                </a:cubicBezTo>
                <a:cubicBezTo>
                  <a:pt x="5014580" y="-15090"/>
                  <a:pt x="4747677" y="40449"/>
                  <a:pt x="4558650" y="18288"/>
                </a:cubicBezTo>
                <a:cubicBezTo>
                  <a:pt x="4369623" y="-3873"/>
                  <a:pt x="4146061" y="12568"/>
                  <a:pt x="3880279" y="18288"/>
                </a:cubicBezTo>
                <a:cubicBezTo>
                  <a:pt x="3614497" y="24008"/>
                  <a:pt x="3473808" y="-12908"/>
                  <a:pt x="3201909" y="18288"/>
                </a:cubicBezTo>
                <a:cubicBezTo>
                  <a:pt x="2930010" y="49484"/>
                  <a:pt x="2728175" y="-3430"/>
                  <a:pt x="2604943" y="18288"/>
                </a:cubicBezTo>
                <a:cubicBezTo>
                  <a:pt x="2481711" y="40006"/>
                  <a:pt x="2004334" y="26952"/>
                  <a:pt x="1845168" y="18288"/>
                </a:cubicBezTo>
                <a:cubicBezTo>
                  <a:pt x="1686003" y="9624"/>
                  <a:pt x="1375070" y="37580"/>
                  <a:pt x="1166797" y="18288"/>
                </a:cubicBezTo>
                <a:cubicBezTo>
                  <a:pt x="958524" y="-1004"/>
                  <a:pt x="342846" y="888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w="8140446" h="18288" stroke="0" extrusionOk="0">
                <a:moveTo>
                  <a:pt x="0" y="0"/>
                </a:moveTo>
                <a:cubicBezTo>
                  <a:pt x="142435" y="-24533"/>
                  <a:pt x="380026" y="17447"/>
                  <a:pt x="596966" y="0"/>
                </a:cubicBezTo>
                <a:cubicBezTo>
                  <a:pt x="813906" y="-17447"/>
                  <a:pt x="830530" y="13462"/>
                  <a:pt x="1031123" y="0"/>
                </a:cubicBezTo>
                <a:cubicBezTo>
                  <a:pt x="1231716" y="-13462"/>
                  <a:pt x="1634038" y="0"/>
                  <a:pt x="1872303" y="0"/>
                </a:cubicBezTo>
                <a:cubicBezTo>
                  <a:pt x="2110568" y="0"/>
                  <a:pt x="2261934" y="-25727"/>
                  <a:pt x="2469269" y="0"/>
                </a:cubicBezTo>
                <a:cubicBezTo>
                  <a:pt x="2676604" y="25727"/>
                  <a:pt x="2790440" y="16284"/>
                  <a:pt x="3066235" y="0"/>
                </a:cubicBezTo>
                <a:cubicBezTo>
                  <a:pt x="3342030" y="-16284"/>
                  <a:pt x="3685603" y="41976"/>
                  <a:pt x="3907414" y="0"/>
                </a:cubicBezTo>
                <a:cubicBezTo>
                  <a:pt x="4129225" y="-41976"/>
                  <a:pt x="4177416" y="-7598"/>
                  <a:pt x="4422976" y="0"/>
                </a:cubicBezTo>
                <a:cubicBezTo>
                  <a:pt x="4668536" y="7598"/>
                  <a:pt x="5023499" y="-28058"/>
                  <a:pt x="5264155" y="0"/>
                </a:cubicBezTo>
                <a:cubicBezTo>
                  <a:pt x="5504811" y="28058"/>
                  <a:pt x="5703675" y="13288"/>
                  <a:pt x="6105335" y="0"/>
                </a:cubicBezTo>
                <a:cubicBezTo>
                  <a:pt x="6506995" y="-13288"/>
                  <a:pt x="6455516" y="-5124"/>
                  <a:pt x="6783705" y="0"/>
                </a:cubicBezTo>
                <a:cubicBezTo>
                  <a:pt x="7111894" y="5124"/>
                  <a:pt x="7512856" y="10604"/>
                  <a:pt x="8140446" y="0"/>
                </a:cubicBezTo>
                <a:cubicBezTo>
                  <a:pt x="8140458" y="8833"/>
                  <a:pt x="8140986" y="9830"/>
                  <a:pt x="8140446" y="18288"/>
                </a:cubicBezTo>
                <a:cubicBezTo>
                  <a:pt x="7959314" y="3345"/>
                  <a:pt x="7870113" y="10437"/>
                  <a:pt x="7706289" y="18288"/>
                </a:cubicBezTo>
                <a:cubicBezTo>
                  <a:pt x="7542465" y="26139"/>
                  <a:pt x="7157940" y="17482"/>
                  <a:pt x="6865109" y="18288"/>
                </a:cubicBezTo>
                <a:cubicBezTo>
                  <a:pt x="6572278" y="19094"/>
                  <a:pt x="6524256" y="38051"/>
                  <a:pt x="6349548" y="18288"/>
                </a:cubicBezTo>
                <a:cubicBezTo>
                  <a:pt x="6174840" y="-1475"/>
                  <a:pt x="5951624" y="174"/>
                  <a:pt x="5671177" y="18288"/>
                </a:cubicBezTo>
                <a:cubicBezTo>
                  <a:pt x="5390730" y="36402"/>
                  <a:pt x="5222992" y="60058"/>
                  <a:pt x="4829998" y="18288"/>
                </a:cubicBezTo>
                <a:cubicBezTo>
                  <a:pt x="4437004" y="-23482"/>
                  <a:pt x="4344181" y="39087"/>
                  <a:pt x="4151627" y="18288"/>
                </a:cubicBezTo>
                <a:cubicBezTo>
                  <a:pt x="3959073" y="-2511"/>
                  <a:pt x="3886970" y="32875"/>
                  <a:pt x="3717470" y="18288"/>
                </a:cubicBezTo>
                <a:cubicBezTo>
                  <a:pt x="3547970" y="3701"/>
                  <a:pt x="3451521" y="31872"/>
                  <a:pt x="3201909" y="18288"/>
                </a:cubicBezTo>
                <a:cubicBezTo>
                  <a:pt x="2952297" y="4704"/>
                  <a:pt x="2543413" y="6029"/>
                  <a:pt x="2360729" y="18288"/>
                </a:cubicBezTo>
                <a:cubicBezTo>
                  <a:pt x="2178045" y="30547"/>
                  <a:pt x="1906056" y="25847"/>
                  <a:pt x="1682359" y="18288"/>
                </a:cubicBezTo>
                <a:cubicBezTo>
                  <a:pt x="1458662" y="10730"/>
                  <a:pt x="1330405" y="8046"/>
                  <a:pt x="1166797" y="18288"/>
                </a:cubicBezTo>
                <a:cubicBezTo>
                  <a:pt x="1003189" y="28530"/>
                  <a:pt x="278098" y="19533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4E8E661-5467-0F68-4A16-7B43B0A5D6EA}"/>
                  </a:ext>
                </a:extLst>
              </p14:cNvPr>
              <p14:cNvContentPartPr/>
              <p14:nvPr/>
            </p14:nvContentPartPr>
            <p14:xfrm>
              <a:off x="8086979" y="6439144"/>
              <a:ext cx="575640" cy="2311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4E8E661-5467-0F68-4A16-7B43B0A5D6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23979" y="6376144"/>
                <a:ext cx="701280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9C68BA4-0C01-B92F-C955-C2A5418E4DDC}"/>
                  </a:ext>
                </a:extLst>
              </p14:cNvPr>
              <p14:cNvContentPartPr/>
              <p14:nvPr/>
            </p14:nvContentPartPr>
            <p14:xfrm>
              <a:off x="8534819" y="6458224"/>
              <a:ext cx="408600" cy="2340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9C68BA4-0C01-B92F-C955-C2A5418E4DD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71819" y="6395224"/>
                <a:ext cx="534240" cy="35964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 descr="page_16.png">
            <a:extLst>
              <a:ext uri="{FF2B5EF4-FFF2-40B4-BE49-F238E27FC236}">
                <a16:creationId xmlns:a16="http://schemas.microsoft.com/office/drawing/2014/main" id="{964A94EA-748E-2BCB-4DE0-CD4245FAEC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object 4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BEC26817-8225-F100-E450-2DCA98D27AA7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6193" y="5821056"/>
            <a:ext cx="871168" cy="87116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27D1CA9-709A-1D08-0736-DCE84BE6D51E}"/>
                  </a:ext>
                </a:extLst>
              </p14:cNvPr>
              <p14:cNvContentPartPr/>
              <p14:nvPr/>
            </p14:nvContentPartPr>
            <p14:xfrm>
              <a:off x="7901219" y="6417904"/>
              <a:ext cx="1208520" cy="3841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27D1CA9-709A-1D08-0736-DCE84BE6D51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38579" y="6355264"/>
                <a:ext cx="1334160" cy="50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5797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D6371-A79B-505A-F110-D195EF167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page_17.png">
            <a:extLst>
              <a:ext uri="{FF2B5EF4-FFF2-40B4-BE49-F238E27FC236}">
                <a16:creationId xmlns:a16="http://schemas.microsoft.com/office/drawing/2014/main" id="{18EFB2EA-2F03-6B81-79E0-EDEE52354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025053" cy="676879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AF80054-F1E1-FF03-145A-08EC453D02EF}"/>
                  </a:ext>
                </a:extLst>
              </p14:cNvPr>
              <p14:cNvContentPartPr/>
              <p14:nvPr/>
            </p14:nvContentPartPr>
            <p14:xfrm>
              <a:off x="7724459" y="6330424"/>
              <a:ext cx="1066680" cy="2782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AF80054-F1E1-FF03-145A-08EC453D02E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61819" y="6267784"/>
                <a:ext cx="1192320" cy="4039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object 4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F694E83E-9B71-4424-B7A8-E4959E3CE9F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616" y="5978225"/>
            <a:ext cx="871168" cy="87116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EE3B883-35E6-4F39-7195-BEBA55A0336B}"/>
                  </a:ext>
                </a:extLst>
              </p14:cNvPr>
              <p14:cNvContentPartPr/>
              <p14:nvPr/>
            </p14:nvContentPartPr>
            <p14:xfrm>
              <a:off x="8569379" y="6357064"/>
              <a:ext cx="342720" cy="243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EE3B883-35E6-4F39-7195-BEBA55A0336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06739" y="6294064"/>
                <a:ext cx="468360" cy="36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40462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07"/>
            <a:ext cx="9144000" cy="6858000"/>
          </a:xfrm>
          <a:prstGeom prst="rect">
            <a:avLst/>
          </a:prstGeom>
        </p:spPr>
      </p:pic>
      <p:pic>
        <p:nvPicPr>
          <p:cNvPr id="3" name="object 4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37ECF6B1-919E-DC7D-692B-87CB2690EFE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278137"/>
            <a:ext cx="724829" cy="57125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0E1141C-F9B8-161B-C15F-E5032C9FF9E7}"/>
                  </a:ext>
                </a:extLst>
              </p14:cNvPr>
              <p14:cNvContentPartPr/>
              <p14:nvPr/>
            </p14:nvContentPartPr>
            <p14:xfrm>
              <a:off x="8049899" y="6441304"/>
              <a:ext cx="935640" cy="321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0E1141C-F9B8-161B-C15F-E5032C9FF9E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87259" y="6378304"/>
                <a:ext cx="1061280" cy="446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object 4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0EE73670-A5BB-9659-2C0F-87637267721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193" y="5821056"/>
            <a:ext cx="871168" cy="8711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785206-F0AD-5190-072F-008E483A4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653" y="6133171"/>
            <a:ext cx="1729153" cy="7248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545017-2445-4AB3-95A6-48F17C802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900351" y="0"/>
            <a:ext cx="3243649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3B5D580-007D-4215-A10B-C8CF12EE02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4228C19-035F-4E8E-BAFD-56EC684B6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10D7C81-A1BE-4720-A66D-AEF9A11A5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BF18FEE-BE44-4F4A-AA4E-EC795CB0B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6B7259D-F2AD-42FE-B984-6D1D74321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799164" y="4001437"/>
            <a:ext cx="3655725" cy="2057400"/>
            <a:chOff x="-305" y="-1"/>
            <a:chExt cx="3832880" cy="2876136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E5C38C6-2516-45D1-ADFC-3F59F8E34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C274C95-E7A7-401D-A8F5-FFF5EB929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1D598C3-55D0-44FB-8766-A89B34B31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9EBC5C7-E54F-42F3-93F0-75AAC99FF9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object 4">
            <a:extLst>
              <a:ext uri="{FF2B5EF4-FFF2-40B4-BE49-F238E27FC236}">
                <a16:creationId xmlns:a16="http://schemas.microsoft.com/office/drawing/2014/main" id="{22CF8083-122B-5C99-FCF8-A93EFAA9B89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56" y="5986828"/>
            <a:ext cx="871168" cy="871168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AD3EAB27-8022-C2F0-9B01-59DE3E435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496" y="1887720"/>
            <a:ext cx="7725111" cy="2258253"/>
          </a:xfrm>
        </p:spPr>
        <p:txBody>
          <a:bodyPr>
            <a:noAutofit/>
          </a:bodyPr>
          <a:lstStyle/>
          <a:p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Ice Breaker</a:t>
            </a:r>
            <a:br>
              <a:rPr lang="en-US" sz="3200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</a:br>
            <a:br>
              <a:rPr lang="en-US" sz="3200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</a:b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ML Bingo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37215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object 4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8818EBF6-C618-3B4D-1B9C-B9D60EC27CF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193" y="5821056"/>
            <a:ext cx="871168" cy="8711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844FA7-C059-136E-DB9B-C46F32BFC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653" y="6133171"/>
            <a:ext cx="1729153" cy="72482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object 4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17852B3C-C51B-6149-0FEA-200C6BCE825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193" y="5821056"/>
            <a:ext cx="871168" cy="8711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32DD30-FBF3-501D-F9BE-E3A26BB4B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653" y="6133171"/>
            <a:ext cx="1729153" cy="72482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object 4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9E121678-A84C-ACA2-6653-D704203F801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193" y="5821056"/>
            <a:ext cx="871168" cy="8711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81A31B-1E9E-8D1B-5625-E8CB32D92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653" y="6133171"/>
            <a:ext cx="1729153" cy="72482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385"/>
            <a:ext cx="9144000" cy="6858000"/>
          </a:xfrm>
          <a:prstGeom prst="rect">
            <a:avLst/>
          </a:prstGeom>
        </p:spPr>
      </p:pic>
      <p:pic>
        <p:nvPicPr>
          <p:cNvPr id="3" name="object 4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CE42EA54-3ABD-84B3-CE10-55526ECBB24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193" y="5821056"/>
            <a:ext cx="871168" cy="8711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78F9A5-E041-616E-2CA4-FFDD0C947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179" y="5982165"/>
            <a:ext cx="1917700" cy="11049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419" y="157108"/>
            <a:ext cx="7375161" cy="1325563"/>
          </a:xfrm>
        </p:spPr>
        <p:txBody>
          <a:bodyPr anchor="b">
            <a:normAutofit/>
          </a:bodyPr>
          <a:lstStyle/>
          <a:p>
            <a:r>
              <a:rPr lang="en-US" sz="3100" dirty="0">
                <a:solidFill>
                  <a:schemeClr val="tx2"/>
                </a:solidFill>
              </a:rPr>
              <a:t>Linear Regression from Scratch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17417" y="0"/>
            <a:ext cx="2926583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4419" y="2890979"/>
            <a:ext cx="7375161" cy="26939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Generate your own synthetic dataset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 Use the normal equation to compute the regression line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 Plot your predictions vs actual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Evaluate with MSE and R²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chemeClr val="tx2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Modify coefficients, add noise, and explore effects!</a:t>
            </a:r>
          </a:p>
          <a:p>
            <a:endParaRPr lang="en-US" sz="1600" dirty="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174211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object 4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CE66D583-1885-1E2F-9ADC-60B708C51F5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193" y="5821056"/>
            <a:ext cx="871168" cy="87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2457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4419" y="157108"/>
            <a:ext cx="7375161" cy="1325563"/>
          </a:xfrm>
        </p:spPr>
        <p:txBody>
          <a:bodyPr anchor="b">
            <a:normAutofit/>
          </a:bodyPr>
          <a:lstStyle/>
          <a:p>
            <a:r>
              <a:rPr lang="en-US" sz="3600" b="1" i="0" u="none" strike="noStrike" dirty="0">
                <a:solidFill>
                  <a:schemeClr val="accent6">
                    <a:lumMod val="50000"/>
                  </a:schemeClr>
                </a:solidFill>
                <a:effectLst/>
              </a:rPr>
              <a:t>Next Up: Hands-On Regression Notebook</a:t>
            </a:r>
            <a:endParaRPr lang="en-US" sz="3600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17417" y="0"/>
            <a:ext cx="2926583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4419" y="2184277"/>
            <a:ext cx="7375161" cy="2693976"/>
          </a:xfrm>
        </p:spPr>
        <p:txBody>
          <a:bodyPr>
            <a:normAutofit fontScale="925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600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sz="2600" b="1" i="0" u="none" strike="noStrike" dirty="0">
                <a:solidFill>
                  <a:srgbClr val="000000"/>
                </a:solidFill>
                <a:effectLst/>
              </a:rPr>
              <a:t>Train and compare</a:t>
            </a:r>
            <a:r>
              <a:rPr lang="en-US" sz="2600" b="0" i="0" u="none" strike="noStrike" dirty="0">
                <a:solidFill>
                  <a:srgbClr val="000000"/>
                </a:solidFill>
                <a:effectLst/>
              </a:rPr>
              <a:t> regularized regression models: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600" b="1" i="0" u="none" strike="noStrike" dirty="0">
                <a:solidFill>
                  <a:srgbClr val="000000"/>
                </a:solidFill>
                <a:effectLst/>
              </a:rPr>
              <a:t>Lasso Regression</a:t>
            </a:r>
            <a:r>
              <a:rPr lang="en-US" sz="2600" b="0" i="0" u="none" strike="noStrike" dirty="0">
                <a:solidFill>
                  <a:srgbClr val="000000"/>
                </a:solidFill>
                <a:effectLst/>
              </a:rPr>
              <a:t> (L1 penalty)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600" b="1" i="0" u="none" strike="noStrike" dirty="0">
                <a:solidFill>
                  <a:srgbClr val="000000"/>
                </a:solidFill>
                <a:effectLst/>
              </a:rPr>
              <a:t>Ridge Regression</a:t>
            </a:r>
            <a:r>
              <a:rPr lang="en-US" sz="2600" b="0" i="0" u="none" strike="noStrike" dirty="0">
                <a:solidFill>
                  <a:srgbClr val="000000"/>
                </a:solidFill>
                <a:effectLst/>
              </a:rPr>
              <a:t> (L2 penalty)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600" b="0" i="0" u="none" strike="noStrike" dirty="0">
                <a:solidFill>
                  <a:srgbClr val="000000"/>
                </a:solidFill>
                <a:effectLst/>
              </a:rPr>
              <a:t> Use </a:t>
            </a:r>
            <a:r>
              <a:rPr lang="en-US" sz="2600" b="1" i="0" u="none" strike="noStrike" dirty="0">
                <a:solidFill>
                  <a:srgbClr val="000000"/>
                </a:solidFill>
                <a:effectLst/>
              </a:rPr>
              <a:t>cross-validation</a:t>
            </a:r>
            <a:r>
              <a:rPr lang="en-US" sz="2600" b="0" i="0" u="none" strike="noStrike" dirty="0">
                <a:solidFill>
                  <a:srgbClr val="000000"/>
                </a:solidFill>
                <a:effectLst/>
              </a:rPr>
              <a:t> to evaluate performance robustly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600" b="0" i="0" u="none" strike="noStrike" dirty="0">
                <a:solidFill>
                  <a:srgbClr val="000000"/>
                </a:solidFill>
                <a:effectLst/>
              </a:rPr>
              <a:t> Apply </a:t>
            </a:r>
            <a:r>
              <a:rPr lang="en-US" sz="2600" b="1" i="0" u="none" strike="noStrike" dirty="0">
                <a:solidFill>
                  <a:srgbClr val="000000"/>
                </a:solidFill>
                <a:effectLst/>
              </a:rPr>
              <a:t>grid search</a:t>
            </a:r>
            <a:r>
              <a:rPr lang="en-US" sz="2600" b="0" i="0" u="none" strike="noStrike" dirty="0">
                <a:solidFill>
                  <a:srgbClr val="000000"/>
                </a:solidFill>
                <a:effectLst/>
              </a:rPr>
              <a:t> to tune hyperparameters and find the best model</a:t>
            </a:r>
          </a:p>
          <a:p>
            <a:endParaRPr lang="en-US" sz="1600" dirty="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174211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object 4" descr="A yellow circle with black text&#10;&#10;Description automatically generated">
            <a:extLst>
              <a:ext uri="{FF2B5EF4-FFF2-40B4-BE49-F238E27FC236}">
                <a16:creationId xmlns:a16="http://schemas.microsoft.com/office/drawing/2014/main" id="{98450353-29F4-4798-EBC6-32086EBC20C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193" y="5821056"/>
            <a:ext cx="871168" cy="87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186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545017-2445-4AB3-95A6-48F17C802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900351" y="0"/>
            <a:ext cx="3243649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3B5D580-007D-4215-A10B-C8CF12EE02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4228C19-035F-4E8E-BAFD-56EC684B6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10D7C81-A1BE-4720-A66D-AEF9A11A5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BF18FEE-BE44-4F4A-AA4E-EC795CB0B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6B7259D-F2AD-42FE-B984-6D1D74321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799164" y="4001437"/>
            <a:ext cx="3655725" cy="2057400"/>
            <a:chOff x="-305" y="-1"/>
            <a:chExt cx="3832880" cy="2876136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E5C38C6-2516-45D1-ADFC-3F59F8E34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C274C95-E7A7-401D-A8F5-FFF5EB929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1D598C3-55D0-44FB-8766-A89B34B31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9EBC5C7-E54F-42F3-93F0-75AAC99FF9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object 4">
            <a:extLst>
              <a:ext uri="{FF2B5EF4-FFF2-40B4-BE49-F238E27FC236}">
                <a16:creationId xmlns:a16="http://schemas.microsoft.com/office/drawing/2014/main" id="{22CF8083-122B-5C99-FCF8-A93EFAA9B89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56" y="5986828"/>
            <a:ext cx="871168" cy="871168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AD3EAB27-8022-C2F0-9B01-59DE3E435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496" y="1887720"/>
            <a:ext cx="7725111" cy="2258253"/>
          </a:xfrm>
        </p:spPr>
        <p:txBody>
          <a:bodyPr>
            <a:noAutofit/>
          </a:bodyPr>
          <a:lstStyle/>
          <a:p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  <a:t>When you know the foundation of ML</a:t>
            </a:r>
            <a:br>
              <a:rPr lang="en-US" sz="3200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</a:br>
            <a:br>
              <a:rPr lang="en-US" sz="3200" b="0" i="0" u="none" strike="noStrike" dirty="0">
                <a:solidFill>
                  <a:srgbClr val="000000"/>
                </a:solidFill>
                <a:effectLst/>
                <a:latin typeface="Lucida Sans" panose="020B0602030504020204" pitchFamily="34" charset="77"/>
              </a:rPr>
            </a:br>
            <a:r>
              <a:rPr lang="en-US" sz="32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Lucida Sans" panose="020B0602030504020204" pitchFamily="34" charset="77"/>
              </a:rPr>
              <a:t>Your Limit Is the Sky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Lucida Sans" panose="020B0602030504020204" pitchFamily="34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BB2CE3-A9AE-7ADD-0EA8-65A7C2AA21E9}"/>
              </a:ext>
            </a:extLst>
          </p:cNvPr>
          <p:cNvSpPr txBox="1"/>
          <p:nvPr/>
        </p:nvSpPr>
        <p:spPr>
          <a:xfrm>
            <a:off x="331781" y="625685"/>
            <a:ext cx="8480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0" u="none" strike="noStrike" dirty="0">
                <a:solidFill>
                  <a:schemeClr val="accent6">
                    <a:lumMod val="50000"/>
                  </a:schemeClr>
                </a:solidFill>
                <a:effectLst/>
                <a:latin typeface="Lucida Sans" panose="020B0602030504020204" pitchFamily="34" charset="77"/>
              </a:rPr>
              <a:t>Why Learn Regression in the Age of AI?</a:t>
            </a:r>
            <a:endParaRPr lang="en-US" sz="3200" b="1" dirty="0">
              <a:solidFill>
                <a:schemeClr val="accent6">
                  <a:lumMod val="50000"/>
                </a:schemeClr>
              </a:solidFill>
              <a:latin typeface="Lucida Sans" panose="020B060203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62864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545017-2445-4AB3-95A6-48F17C802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900351" y="0"/>
            <a:ext cx="3243649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3B5D580-007D-4215-A10B-C8CF12EE02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4228C19-035F-4E8E-BAFD-56EC684B6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10D7C81-A1BE-4720-A66D-AEF9A11A5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BF18FEE-BE44-4F4A-AA4E-EC795CB0B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6B7259D-F2AD-42FE-B984-6D1D74321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799164" y="4001437"/>
            <a:ext cx="3655725" cy="2057400"/>
            <a:chOff x="-305" y="-1"/>
            <a:chExt cx="3832880" cy="2876136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E5C38C6-2516-45D1-ADFC-3F59F8E34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C274C95-E7A7-401D-A8F5-FFF5EB929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1D598C3-55D0-44FB-8766-A89B34B31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9EBC5C7-E54F-42F3-93F0-75AAC99FF9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object 4">
            <a:extLst>
              <a:ext uri="{FF2B5EF4-FFF2-40B4-BE49-F238E27FC236}">
                <a16:creationId xmlns:a16="http://schemas.microsoft.com/office/drawing/2014/main" id="{22CF8083-122B-5C99-FCF8-A93EFAA9B89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56" y="5986828"/>
            <a:ext cx="871168" cy="871168"/>
          </a:xfrm>
          <a:prstGeom prst="rect">
            <a:avLst/>
          </a:prstGeom>
        </p:spPr>
      </p:pic>
      <p:pic>
        <p:nvPicPr>
          <p:cNvPr id="14" name="Content Placeholder 13" descr="A poster of a person and a robot&#10;&#10;Description automatically generated">
            <a:extLst>
              <a:ext uri="{FF2B5EF4-FFF2-40B4-BE49-F238E27FC236}">
                <a16:creationId xmlns:a16="http://schemas.microsoft.com/office/drawing/2014/main" id="{FCC14758-542C-8B6A-4B71-267ED59F9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0240" y="404048"/>
            <a:ext cx="8362083" cy="5574723"/>
          </a:xfrm>
        </p:spPr>
      </p:pic>
    </p:spTree>
    <p:extLst>
      <p:ext uri="{BB962C8B-B14F-4D97-AF65-F5344CB8AC3E}">
        <p14:creationId xmlns:p14="http://schemas.microsoft.com/office/powerpoint/2010/main" val="2034136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240" y="157108"/>
            <a:ext cx="7375161" cy="767683"/>
          </a:xfrm>
        </p:spPr>
        <p:txBody>
          <a:bodyPr anchor="b">
            <a:normAutofit/>
          </a:bodyPr>
          <a:lstStyle/>
          <a:p>
            <a:r>
              <a:rPr lang="en-US" sz="3100" b="1" dirty="0">
                <a:solidFill>
                  <a:schemeClr val="tx2"/>
                </a:solidFill>
                <a:effectLst/>
                <a:latin typeface="LiberationSans"/>
              </a:rPr>
              <a:t>Terminology Used in This Course </a:t>
            </a:r>
            <a:endParaRPr lang="en-US" sz="3100" dirty="0">
              <a:solidFill>
                <a:schemeClr val="tx2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17417" y="0"/>
            <a:ext cx="2926583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240" y="1197335"/>
            <a:ext cx="8790709" cy="4943521"/>
          </a:xfrm>
        </p:spPr>
        <p:txBody>
          <a:bodyPr>
            <a:noAutofit/>
          </a:bodyPr>
          <a:lstStyle/>
          <a:p>
            <a:pPr marR="1397000">
              <a:lnSpc>
                <a:spcPct val="90000"/>
              </a:lnSpc>
              <a:spcBef>
                <a:spcPts val="100"/>
              </a:spcBef>
            </a:pPr>
            <a:r>
              <a:rPr lang="en-US" sz="2000" b="1" dirty="0">
                <a:solidFill>
                  <a:schemeClr val="tx2"/>
                </a:solidFill>
                <a:effectLst/>
                <a:latin typeface="LiberationSerif"/>
              </a:rPr>
              <a:t>Observation</a:t>
            </a:r>
          </a:p>
          <a:p>
            <a:pPr marR="1397000" lvl="1">
              <a:lnSpc>
                <a:spcPct val="90000"/>
              </a:lnSpc>
              <a:spcBef>
                <a:spcPts val="100"/>
              </a:spcBef>
            </a:pPr>
            <a:r>
              <a:rPr lang="en-US" sz="2000" dirty="0">
                <a:solidFill>
                  <a:schemeClr val="tx2"/>
                </a:solidFill>
                <a:effectLst/>
                <a:latin typeface="LiberationSerif"/>
              </a:rPr>
              <a:t>A single unit in our level of observation—for example, a person, a sale, or a record.  </a:t>
            </a:r>
            <a:endParaRPr lang="en-US" sz="2000" dirty="0">
              <a:solidFill>
                <a:schemeClr val="tx2"/>
              </a:solidFill>
              <a:effectLst/>
            </a:endParaRPr>
          </a:p>
          <a:p>
            <a:pPr marR="1397000">
              <a:lnSpc>
                <a:spcPct val="90000"/>
              </a:lnSpc>
              <a:spcBef>
                <a:spcPts val="100"/>
              </a:spcBef>
            </a:pPr>
            <a:r>
              <a:rPr lang="en-US" sz="2000" b="1" dirty="0">
                <a:solidFill>
                  <a:schemeClr val="tx2"/>
                </a:solidFill>
                <a:effectLst/>
                <a:latin typeface="LiberationSerif"/>
              </a:rPr>
              <a:t>Learning algorithms </a:t>
            </a:r>
          </a:p>
          <a:p>
            <a:pPr marR="1397000" lvl="1">
              <a:lnSpc>
                <a:spcPct val="90000"/>
              </a:lnSpc>
              <a:spcBef>
                <a:spcPts val="100"/>
              </a:spcBef>
            </a:pPr>
            <a:r>
              <a:rPr lang="en-US" sz="2000" dirty="0">
                <a:solidFill>
                  <a:schemeClr val="tx2"/>
                </a:solidFill>
                <a:effectLst/>
                <a:latin typeface="LiberationSerif"/>
              </a:rPr>
              <a:t>An algorithm used to learn the best parameters of a model—for example, linear regression, naive Bayes, or decision trees. </a:t>
            </a:r>
            <a:endParaRPr lang="en-US" sz="2000" dirty="0">
              <a:solidFill>
                <a:schemeClr val="tx2"/>
              </a:solidFill>
              <a:effectLst/>
            </a:endParaRPr>
          </a:p>
          <a:p>
            <a:pPr marR="1397000">
              <a:lnSpc>
                <a:spcPct val="90000"/>
              </a:lnSpc>
              <a:spcBef>
                <a:spcPts val="100"/>
              </a:spcBef>
            </a:pPr>
            <a:r>
              <a:rPr lang="en-US" sz="2000" b="1" dirty="0">
                <a:solidFill>
                  <a:schemeClr val="tx2"/>
                </a:solidFill>
                <a:effectLst/>
                <a:latin typeface="LiberationSerif"/>
              </a:rPr>
              <a:t>Models</a:t>
            </a:r>
            <a:r>
              <a:rPr lang="en-US" sz="2000" dirty="0">
                <a:solidFill>
                  <a:schemeClr val="tx2"/>
                </a:solidFill>
                <a:effectLst/>
                <a:latin typeface="LiberationSerif"/>
              </a:rPr>
              <a:t> </a:t>
            </a:r>
          </a:p>
          <a:p>
            <a:pPr marR="1397000" lvl="1">
              <a:lnSpc>
                <a:spcPct val="90000"/>
              </a:lnSpc>
              <a:spcBef>
                <a:spcPts val="100"/>
              </a:spcBef>
            </a:pPr>
            <a:r>
              <a:rPr lang="en-US" sz="2000" dirty="0">
                <a:solidFill>
                  <a:schemeClr val="tx2"/>
                </a:solidFill>
                <a:effectLst/>
                <a:latin typeface="LiberationSerif"/>
              </a:rPr>
              <a:t>An output of a learning algorithm’s training. Learning algorithms train models, which we then use to make predictions. </a:t>
            </a:r>
            <a:endParaRPr lang="en-US" sz="2000" dirty="0">
              <a:solidFill>
                <a:schemeClr val="tx2"/>
              </a:solidFill>
              <a:effectLst/>
            </a:endParaRPr>
          </a:p>
          <a:p>
            <a:pPr marR="1397000">
              <a:lnSpc>
                <a:spcPct val="90000"/>
              </a:lnSpc>
              <a:spcBef>
                <a:spcPts val="100"/>
              </a:spcBef>
            </a:pPr>
            <a:r>
              <a:rPr lang="en-US" sz="2000" b="1" dirty="0">
                <a:solidFill>
                  <a:schemeClr val="tx2"/>
                </a:solidFill>
                <a:effectLst/>
                <a:latin typeface="LiberationSerif"/>
              </a:rPr>
              <a:t>Parameters</a:t>
            </a:r>
          </a:p>
          <a:p>
            <a:pPr marR="1397000" lvl="1">
              <a:lnSpc>
                <a:spcPct val="90000"/>
              </a:lnSpc>
              <a:spcBef>
                <a:spcPts val="100"/>
              </a:spcBef>
            </a:pPr>
            <a:r>
              <a:rPr lang="en-US" sz="2000" dirty="0">
                <a:solidFill>
                  <a:schemeClr val="tx2"/>
                </a:solidFill>
                <a:effectLst/>
                <a:latin typeface="LiberationSerif"/>
              </a:rPr>
              <a:t>The weights or coefficients of a model learned through training. </a:t>
            </a:r>
            <a:br>
              <a:rPr lang="en-US" sz="2000" dirty="0">
                <a:solidFill>
                  <a:schemeClr val="tx2"/>
                </a:solidFill>
                <a:effectLst/>
                <a:latin typeface="LiberationSerif"/>
              </a:rPr>
            </a:br>
            <a:endParaRPr lang="en-US" sz="2000" dirty="0">
              <a:solidFill>
                <a:schemeClr val="tx2"/>
              </a:solidFill>
              <a:effectLst/>
            </a:endParaRPr>
          </a:p>
          <a:p>
            <a:pPr marR="1397000">
              <a:lnSpc>
                <a:spcPct val="90000"/>
              </a:lnSpc>
              <a:spcBef>
                <a:spcPts val="100"/>
              </a:spcBef>
            </a:pPr>
            <a:r>
              <a:rPr lang="en-US" sz="2000" b="1" dirty="0">
                <a:solidFill>
                  <a:schemeClr val="tx2"/>
                </a:solidFill>
                <a:effectLst/>
                <a:latin typeface="LiberationSerif"/>
              </a:rPr>
              <a:t>Hyperparameters</a:t>
            </a:r>
            <a:r>
              <a:rPr lang="en-US" sz="2000" dirty="0">
                <a:solidFill>
                  <a:schemeClr val="tx2"/>
                </a:solidFill>
                <a:effectLst/>
                <a:latin typeface="LiberationSerif"/>
              </a:rPr>
              <a:t> </a:t>
            </a:r>
          </a:p>
          <a:p>
            <a:pPr marR="1397000" lvl="1">
              <a:lnSpc>
                <a:spcPct val="90000"/>
              </a:lnSpc>
              <a:spcBef>
                <a:spcPts val="100"/>
              </a:spcBef>
            </a:pPr>
            <a:r>
              <a:rPr lang="en-US" sz="2000" dirty="0">
                <a:solidFill>
                  <a:schemeClr val="tx2"/>
                </a:solidFill>
                <a:effectLst/>
                <a:latin typeface="LiberationSerif"/>
              </a:rPr>
              <a:t>The settings of a learning algorithm that need to be set before training. </a:t>
            </a:r>
            <a:endParaRPr lang="en-US" sz="2000" dirty="0">
              <a:solidFill>
                <a:schemeClr val="tx2"/>
              </a:solidFill>
              <a:effectLst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174211" cy="2175328"/>
            <a:chOff x="-305" y="-1"/>
            <a:chExt cx="3832880" cy="2876136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object 4">
            <a:extLst>
              <a:ext uri="{FF2B5EF4-FFF2-40B4-BE49-F238E27FC236}">
                <a16:creationId xmlns:a16="http://schemas.microsoft.com/office/drawing/2014/main" id="{5E7BA052-8B49-7319-7320-90E6C057FBC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56" y="5986828"/>
            <a:ext cx="871168" cy="87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79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37" y="403898"/>
            <a:ext cx="7375161" cy="703985"/>
          </a:xfrm>
        </p:spPr>
        <p:txBody>
          <a:bodyPr anchor="b">
            <a:normAutofit/>
          </a:bodyPr>
          <a:lstStyle/>
          <a:p>
            <a:r>
              <a:rPr lang="en-US" sz="3100" b="1" dirty="0">
                <a:solidFill>
                  <a:schemeClr val="tx2"/>
                </a:solidFill>
                <a:effectLst/>
                <a:latin typeface="LiberationSans"/>
              </a:rPr>
              <a:t>Terminology Used in This Course </a:t>
            </a:r>
            <a:endParaRPr lang="en-US" sz="3100" dirty="0">
              <a:solidFill>
                <a:schemeClr val="tx2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17417" y="0"/>
            <a:ext cx="2926583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4419" y="1340427"/>
            <a:ext cx="8020590" cy="4244528"/>
          </a:xfrm>
        </p:spPr>
        <p:txBody>
          <a:bodyPr>
            <a:noAutofit/>
          </a:bodyPr>
          <a:lstStyle/>
          <a:p>
            <a:pPr marR="1397000">
              <a:lnSpc>
                <a:spcPct val="90000"/>
              </a:lnSpc>
              <a:spcBef>
                <a:spcPts val="100"/>
              </a:spcBef>
            </a:pPr>
            <a:r>
              <a:rPr lang="en-US" sz="2000" b="1" dirty="0">
                <a:solidFill>
                  <a:schemeClr val="tx2"/>
                </a:solidFill>
                <a:effectLst/>
                <a:latin typeface="LiberationSerif"/>
              </a:rPr>
              <a:t>Performance</a:t>
            </a:r>
          </a:p>
          <a:p>
            <a:pPr marR="1397000" lvl="1">
              <a:lnSpc>
                <a:spcPct val="90000"/>
              </a:lnSpc>
              <a:spcBef>
                <a:spcPts val="100"/>
              </a:spcBef>
            </a:pPr>
            <a:r>
              <a:rPr lang="en-US" sz="2000" dirty="0">
                <a:solidFill>
                  <a:schemeClr val="tx2"/>
                </a:solidFill>
                <a:effectLst/>
                <a:latin typeface="LiberationSerif"/>
              </a:rPr>
              <a:t>A metric used to evaluate a model. </a:t>
            </a:r>
            <a:br>
              <a:rPr lang="en-US" sz="2000" dirty="0">
                <a:solidFill>
                  <a:schemeClr val="tx2"/>
                </a:solidFill>
                <a:effectLst/>
                <a:latin typeface="LiberationSerif"/>
              </a:rPr>
            </a:br>
            <a:endParaRPr lang="en-US" sz="2000" dirty="0">
              <a:solidFill>
                <a:schemeClr val="tx2"/>
              </a:solidFill>
              <a:effectLst/>
            </a:endParaRPr>
          </a:p>
          <a:p>
            <a:pPr marR="1397000">
              <a:lnSpc>
                <a:spcPct val="90000"/>
              </a:lnSpc>
              <a:spcBef>
                <a:spcPts val="100"/>
              </a:spcBef>
            </a:pPr>
            <a:r>
              <a:rPr lang="en-US" sz="2000" b="1" dirty="0">
                <a:solidFill>
                  <a:schemeClr val="tx2"/>
                </a:solidFill>
                <a:effectLst/>
                <a:latin typeface="LiberationSerif"/>
              </a:rPr>
              <a:t>Loss</a:t>
            </a:r>
          </a:p>
          <a:p>
            <a:pPr marR="1397000" lvl="1">
              <a:lnSpc>
                <a:spcPct val="90000"/>
              </a:lnSpc>
              <a:spcBef>
                <a:spcPts val="100"/>
              </a:spcBef>
            </a:pPr>
            <a:r>
              <a:rPr lang="en-US" sz="2000" dirty="0">
                <a:solidFill>
                  <a:schemeClr val="tx2"/>
                </a:solidFill>
                <a:effectLst/>
                <a:latin typeface="LiberationSerif"/>
              </a:rPr>
              <a:t>A metric to maximize or minimize through training. </a:t>
            </a:r>
            <a:br>
              <a:rPr lang="en-US" sz="2000" dirty="0">
                <a:solidFill>
                  <a:schemeClr val="tx2"/>
                </a:solidFill>
                <a:effectLst/>
                <a:latin typeface="LiberationSerif"/>
              </a:rPr>
            </a:br>
            <a:endParaRPr lang="en-US" sz="2000" dirty="0">
              <a:solidFill>
                <a:schemeClr val="tx2"/>
              </a:solidFill>
              <a:effectLst/>
            </a:endParaRPr>
          </a:p>
          <a:p>
            <a:pPr marR="1397000">
              <a:lnSpc>
                <a:spcPct val="90000"/>
              </a:lnSpc>
              <a:spcBef>
                <a:spcPts val="100"/>
              </a:spcBef>
            </a:pPr>
            <a:r>
              <a:rPr lang="en-US" sz="2000" b="1" dirty="0">
                <a:solidFill>
                  <a:schemeClr val="tx2"/>
                </a:solidFill>
                <a:effectLst/>
                <a:latin typeface="LiberationSerif"/>
              </a:rPr>
              <a:t>Train</a:t>
            </a:r>
            <a:r>
              <a:rPr lang="en-US" sz="2000" dirty="0">
                <a:solidFill>
                  <a:schemeClr val="tx2"/>
                </a:solidFill>
                <a:effectLst/>
                <a:latin typeface="LiberationSerif"/>
              </a:rPr>
              <a:t> </a:t>
            </a:r>
          </a:p>
          <a:p>
            <a:pPr marR="1397000" lvl="1">
              <a:lnSpc>
                <a:spcPct val="90000"/>
              </a:lnSpc>
              <a:spcBef>
                <a:spcPts val="100"/>
              </a:spcBef>
            </a:pPr>
            <a:r>
              <a:rPr lang="en-US" sz="2000" dirty="0">
                <a:solidFill>
                  <a:schemeClr val="tx2"/>
                </a:solidFill>
                <a:effectLst/>
                <a:latin typeface="LiberationSerif"/>
              </a:rPr>
              <a:t>Applying a learning algorithm to data using numerical approaches like gradient descent. </a:t>
            </a:r>
            <a:endParaRPr lang="en-US" sz="2000" dirty="0">
              <a:solidFill>
                <a:schemeClr val="tx2"/>
              </a:solidFill>
              <a:effectLst/>
            </a:endParaRPr>
          </a:p>
          <a:p>
            <a:pPr marR="1397000">
              <a:lnSpc>
                <a:spcPct val="90000"/>
              </a:lnSpc>
              <a:spcBef>
                <a:spcPts val="100"/>
              </a:spcBef>
            </a:pPr>
            <a:endParaRPr lang="en-US" sz="2000" spc="85" dirty="0">
              <a:solidFill>
                <a:schemeClr val="tx2"/>
              </a:solidFill>
              <a:latin typeface="Calibri"/>
              <a:cs typeface="Calibri"/>
            </a:endParaRPr>
          </a:p>
          <a:p>
            <a:pPr marR="1397000">
              <a:lnSpc>
                <a:spcPct val="90000"/>
              </a:lnSpc>
              <a:spcBef>
                <a:spcPts val="100"/>
              </a:spcBef>
            </a:pPr>
            <a:r>
              <a:rPr lang="en-US" sz="2000" b="1" spc="85" dirty="0">
                <a:solidFill>
                  <a:schemeClr val="tx2"/>
                </a:solidFill>
                <a:latin typeface="Calibri"/>
                <a:cs typeface="Calibri"/>
              </a:rPr>
              <a:t>Fit</a:t>
            </a:r>
          </a:p>
          <a:p>
            <a:pPr marR="1397000" lvl="1">
              <a:lnSpc>
                <a:spcPct val="90000"/>
              </a:lnSpc>
              <a:spcBef>
                <a:spcPts val="100"/>
              </a:spcBef>
            </a:pPr>
            <a:r>
              <a:rPr lang="en-US" sz="2000" dirty="0">
                <a:solidFill>
                  <a:schemeClr val="tx2"/>
                </a:solidFill>
                <a:effectLst/>
                <a:latin typeface="LiberationSerif"/>
              </a:rPr>
              <a:t>Applying a learning algorithm to data using analytical approaches. </a:t>
            </a:r>
            <a:endParaRPr lang="en-US" sz="2000" spc="85" dirty="0">
              <a:solidFill>
                <a:schemeClr val="tx2"/>
              </a:solidFill>
              <a:latin typeface="Calibri"/>
              <a:cs typeface="Calibri"/>
            </a:endParaRPr>
          </a:p>
          <a:p>
            <a:pPr marR="1397000">
              <a:lnSpc>
                <a:spcPct val="90000"/>
              </a:lnSpc>
              <a:spcBef>
                <a:spcPts val="100"/>
              </a:spcBef>
            </a:pPr>
            <a:r>
              <a:rPr lang="en-US" sz="2000" b="1" spc="85" dirty="0">
                <a:solidFill>
                  <a:schemeClr val="tx2"/>
                </a:solidFill>
                <a:latin typeface="Calibri"/>
                <a:cs typeface="Calibri"/>
              </a:rPr>
              <a:t>Data</a:t>
            </a:r>
          </a:p>
          <a:p>
            <a:pPr marR="1397000" lvl="1">
              <a:lnSpc>
                <a:spcPct val="90000"/>
              </a:lnSpc>
              <a:spcBef>
                <a:spcPts val="100"/>
              </a:spcBef>
            </a:pPr>
            <a:r>
              <a:rPr lang="en-US" sz="2000" dirty="0">
                <a:solidFill>
                  <a:schemeClr val="tx2"/>
                </a:solidFill>
                <a:effectLst/>
                <a:latin typeface="LiberationSerif"/>
              </a:rPr>
              <a:t>A collection of observations. </a:t>
            </a:r>
            <a:endParaRPr lang="en-US" sz="2000" dirty="0">
              <a:solidFill>
                <a:schemeClr val="tx2"/>
              </a:solidFill>
              <a:effectLst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174211" cy="2175328"/>
            <a:chOff x="-305" y="-1"/>
            <a:chExt cx="3832880" cy="2876136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object 4">
            <a:extLst>
              <a:ext uri="{FF2B5EF4-FFF2-40B4-BE49-F238E27FC236}">
                <a16:creationId xmlns:a16="http://schemas.microsoft.com/office/drawing/2014/main" id="{5E7BA052-8B49-7319-7320-90E6C057FBC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56" y="5986828"/>
            <a:ext cx="871168" cy="87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96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10" y="373926"/>
            <a:ext cx="7375161" cy="714376"/>
          </a:xfrm>
        </p:spPr>
        <p:txBody>
          <a:bodyPr anchor="b">
            <a:normAutofit/>
          </a:bodyPr>
          <a:lstStyle/>
          <a:p>
            <a:r>
              <a:rPr lang="en-US" sz="3100" b="1" dirty="0">
                <a:solidFill>
                  <a:schemeClr val="tx2"/>
                </a:solidFill>
              </a:rPr>
              <a:t>Definition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17417" y="0"/>
            <a:ext cx="2926583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4419" y="2145452"/>
            <a:ext cx="7375161" cy="3439503"/>
          </a:xfrm>
        </p:spPr>
        <p:txBody>
          <a:bodyPr>
            <a:normAutofit/>
          </a:bodyPr>
          <a:lstStyle/>
          <a:p>
            <a:pPr marL="0" marR="1397000" indent="0">
              <a:lnSpc>
                <a:spcPct val="90000"/>
              </a:lnSpc>
              <a:spcBef>
                <a:spcPts val="100"/>
              </a:spcBef>
              <a:buNone/>
            </a:pPr>
            <a:endParaRPr lang="en-US" sz="1600" spc="85" dirty="0">
              <a:solidFill>
                <a:schemeClr val="tx2"/>
              </a:solidFill>
              <a:latin typeface="Calibri"/>
              <a:cs typeface="Calibri"/>
            </a:endParaRPr>
          </a:p>
          <a:p>
            <a:pPr marL="0" marR="1397000" indent="0">
              <a:lnSpc>
                <a:spcPct val="90000"/>
              </a:lnSpc>
              <a:spcBef>
                <a:spcPts val="100"/>
              </a:spcBef>
              <a:buNone/>
            </a:pPr>
            <a:r>
              <a:rPr lang="en-US" sz="1600" spc="85" dirty="0">
                <a:solidFill>
                  <a:schemeClr val="tx2"/>
                </a:solidFill>
                <a:latin typeface="Calibri"/>
                <a:cs typeface="Calibri"/>
              </a:rPr>
              <a:t>Arthur</a:t>
            </a:r>
            <a:r>
              <a:rPr lang="en-US" sz="1600" spc="65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1600" spc="150" dirty="0">
                <a:solidFill>
                  <a:schemeClr val="tx2"/>
                </a:solidFill>
                <a:latin typeface="Calibri"/>
                <a:cs typeface="Calibri"/>
              </a:rPr>
              <a:t>Samuel</a:t>
            </a:r>
            <a:r>
              <a:rPr lang="en-US" sz="1600" spc="60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1600" spc="95" dirty="0">
                <a:solidFill>
                  <a:schemeClr val="tx2"/>
                </a:solidFill>
                <a:latin typeface="Calibri"/>
                <a:cs typeface="Calibri"/>
              </a:rPr>
              <a:t>(1959),</a:t>
            </a:r>
            <a:r>
              <a:rPr lang="en-US" sz="1600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1600" spc="125" dirty="0">
                <a:solidFill>
                  <a:schemeClr val="tx2"/>
                </a:solidFill>
                <a:latin typeface="Calibri"/>
                <a:cs typeface="Calibri"/>
              </a:rPr>
              <a:t>an</a:t>
            </a:r>
            <a:r>
              <a:rPr lang="en-US" sz="1600" spc="25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1600" spc="140" dirty="0">
                <a:solidFill>
                  <a:schemeClr val="tx2"/>
                </a:solidFill>
                <a:latin typeface="Calibri"/>
                <a:cs typeface="Calibri"/>
              </a:rPr>
              <a:t>American</a:t>
            </a:r>
            <a:r>
              <a:rPr lang="en-US" sz="1600" spc="70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1600" spc="135" dirty="0">
                <a:solidFill>
                  <a:schemeClr val="tx2"/>
                </a:solidFill>
                <a:latin typeface="Calibri"/>
                <a:cs typeface="Calibri"/>
              </a:rPr>
              <a:t>pioneer</a:t>
            </a:r>
            <a:r>
              <a:rPr lang="en-US" sz="1600" spc="70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1600" spc="85" dirty="0">
                <a:solidFill>
                  <a:schemeClr val="tx2"/>
                </a:solidFill>
                <a:latin typeface="Calibri"/>
                <a:cs typeface="Calibri"/>
              </a:rPr>
              <a:t>in</a:t>
            </a:r>
            <a:r>
              <a:rPr lang="en-US" sz="1600" spc="70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1600" spc="80" dirty="0">
                <a:solidFill>
                  <a:schemeClr val="tx2"/>
                </a:solidFill>
                <a:latin typeface="Calibri"/>
                <a:cs typeface="Calibri"/>
              </a:rPr>
              <a:t>the</a:t>
            </a:r>
            <a:r>
              <a:rPr lang="en-US" sz="1600" spc="75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1600" spc="95" dirty="0">
                <a:solidFill>
                  <a:schemeClr val="tx2"/>
                </a:solidFill>
                <a:latin typeface="Calibri"/>
                <a:cs typeface="Calibri"/>
              </a:rPr>
              <a:t>field</a:t>
            </a:r>
            <a:r>
              <a:rPr lang="en-US" sz="1600" spc="60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1600" spc="80" dirty="0">
                <a:solidFill>
                  <a:schemeClr val="tx2"/>
                </a:solidFill>
                <a:latin typeface="Calibri"/>
                <a:cs typeface="Calibri"/>
              </a:rPr>
              <a:t>of</a:t>
            </a:r>
            <a:r>
              <a:rPr lang="en-US" sz="1600" spc="130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1600" spc="40" dirty="0">
                <a:solidFill>
                  <a:schemeClr val="tx2"/>
                </a:solidFill>
                <a:latin typeface="Calibri"/>
                <a:cs typeface="Calibri"/>
              </a:rPr>
              <a:t>artificial </a:t>
            </a:r>
            <a:r>
              <a:rPr lang="en-US" sz="1600" spc="114" dirty="0">
                <a:solidFill>
                  <a:schemeClr val="tx2"/>
                </a:solidFill>
                <a:latin typeface="Calibri"/>
                <a:cs typeface="Calibri"/>
              </a:rPr>
              <a:t>intelligence,</a:t>
            </a:r>
            <a:r>
              <a:rPr lang="en-US" sz="1600" spc="-5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1600" spc="140" dirty="0">
                <a:solidFill>
                  <a:schemeClr val="tx2"/>
                </a:solidFill>
                <a:latin typeface="Calibri"/>
                <a:cs typeface="Calibri"/>
              </a:rPr>
              <a:t>defined</a:t>
            </a:r>
            <a:r>
              <a:rPr lang="en-US" sz="1600" spc="60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1600" spc="140" dirty="0">
                <a:solidFill>
                  <a:schemeClr val="tx2"/>
                </a:solidFill>
                <a:latin typeface="Calibri"/>
                <a:cs typeface="Calibri"/>
              </a:rPr>
              <a:t>machine</a:t>
            </a:r>
            <a:r>
              <a:rPr lang="en-US" sz="1600" spc="75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1600" spc="130" dirty="0">
                <a:solidFill>
                  <a:schemeClr val="tx2"/>
                </a:solidFill>
                <a:latin typeface="Calibri"/>
                <a:cs typeface="Calibri"/>
              </a:rPr>
              <a:t>learning</a:t>
            </a:r>
            <a:r>
              <a:rPr lang="en-US" sz="1600" spc="65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1600" spc="80" dirty="0">
                <a:solidFill>
                  <a:schemeClr val="tx2"/>
                </a:solidFill>
                <a:latin typeface="Calibri"/>
                <a:cs typeface="Calibri"/>
              </a:rPr>
              <a:t>as:</a:t>
            </a:r>
            <a:endParaRPr lang="en-US" sz="1600" dirty="0">
              <a:solidFill>
                <a:schemeClr val="tx2"/>
              </a:solidFill>
              <a:latin typeface="Calibri"/>
              <a:cs typeface="Calibri"/>
            </a:endParaRPr>
          </a:p>
          <a:p>
            <a:pPr marL="0" marR="34290" indent="0">
              <a:lnSpc>
                <a:spcPct val="90000"/>
              </a:lnSpc>
              <a:spcBef>
                <a:spcPts val="990"/>
              </a:spcBef>
              <a:buNone/>
            </a:pPr>
            <a:r>
              <a:rPr lang="en-US" sz="1600" b="1" i="1" spc="175" dirty="0">
                <a:solidFill>
                  <a:schemeClr val="tx2"/>
                </a:solidFill>
                <a:latin typeface="Calibri"/>
                <a:cs typeface="Calibri"/>
              </a:rPr>
              <a:t>The</a:t>
            </a:r>
            <a:r>
              <a:rPr lang="en-US" sz="1600" b="1" i="1" spc="80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1600" b="1" i="1" spc="120" dirty="0">
                <a:solidFill>
                  <a:schemeClr val="tx2"/>
                </a:solidFill>
                <a:latin typeface="Calibri"/>
                <a:cs typeface="Calibri"/>
              </a:rPr>
              <a:t>field</a:t>
            </a:r>
            <a:r>
              <a:rPr lang="en-US" sz="1600" b="1" i="1" spc="75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1600" b="1" i="1" spc="100" dirty="0">
                <a:solidFill>
                  <a:schemeClr val="tx2"/>
                </a:solidFill>
                <a:latin typeface="Calibri"/>
                <a:cs typeface="Calibri"/>
              </a:rPr>
              <a:t>of</a:t>
            </a:r>
            <a:r>
              <a:rPr lang="en-US" sz="1600" b="1" i="1" spc="145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1600" b="1" i="1" spc="120" dirty="0">
                <a:solidFill>
                  <a:schemeClr val="tx2"/>
                </a:solidFill>
                <a:latin typeface="Calibri"/>
                <a:cs typeface="Calibri"/>
              </a:rPr>
              <a:t>study</a:t>
            </a:r>
            <a:r>
              <a:rPr lang="en-US" sz="1600" b="1" i="1" spc="75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1600" b="1" i="1" dirty="0">
                <a:solidFill>
                  <a:schemeClr val="tx2"/>
                </a:solidFill>
                <a:latin typeface="Calibri"/>
                <a:cs typeface="Calibri"/>
              </a:rPr>
              <a:t>that</a:t>
            </a:r>
            <a:r>
              <a:rPr lang="en-US" sz="1600" b="1" i="1" spc="80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1600" b="1" i="1" spc="160" dirty="0">
                <a:solidFill>
                  <a:schemeClr val="tx2"/>
                </a:solidFill>
                <a:latin typeface="Calibri"/>
                <a:cs typeface="Calibri"/>
              </a:rPr>
              <a:t>gives</a:t>
            </a:r>
            <a:r>
              <a:rPr lang="en-US" sz="1600" b="1" i="1" spc="75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1600" b="1" i="1" spc="165" dirty="0">
                <a:solidFill>
                  <a:schemeClr val="tx2"/>
                </a:solidFill>
                <a:latin typeface="Calibri"/>
                <a:cs typeface="Calibri"/>
              </a:rPr>
              <a:t>computers</a:t>
            </a:r>
            <a:r>
              <a:rPr lang="en-US" sz="1600" b="1" i="1" spc="75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1600" b="1" i="1" spc="105" dirty="0">
                <a:solidFill>
                  <a:schemeClr val="tx2"/>
                </a:solidFill>
                <a:latin typeface="Calibri"/>
                <a:cs typeface="Calibri"/>
              </a:rPr>
              <a:t>the</a:t>
            </a:r>
            <a:r>
              <a:rPr lang="en-US" sz="1600" b="1" i="1" spc="85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1600" b="1" i="1" spc="80" dirty="0">
                <a:solidFill>
                  <a:schemeClr val="tx2"/>
                </a:solidFill>
                <a:latin typeface="Calibri"/>
                <a:cs typeface="Calibri"/>
              </a:rPr>
              <a:t>ability</a:t>
            </a:r>
            <a:r>
              <a:rPr lang="en-US" sz="1600" b="1" i="1" spc="70" dirty="0">
                <a:solidFill>
                  <a:schemeClr val="tx2"/>
                </a:solidFill>
                <a:latin typeface="Calibri"/>
                <a:cs typeface="Calibri"/>
              </a:rPr>
              <a:t> to</a:t>
            </a:r>
            <a:r>
              <a:rPr lang="en-US" sz="1600" b="1" i="1" spc="85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1600" b="1" i="1" spc="100" dirty="0">
                <a:solidFill>
                  <a:schemeClr val="tx2"/>
                </a:solidFill>
                <a:latin typeface="Calibri"/>
                <a:cs typeface="Calibri"/>
              </a:rPr>
              <a:t>learn</a:t>
            </a:r>
            <a:r>
              <a:rPr lang="en-US" sz="1600" b="1" i="1" spc="75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1600" b="1" i="1" spc="60" dirty="0">
                <a:solidFill>
                  <a:schemeClr val="tx2"/>
                </a:solidFill>
                <a:latin typeface="Calibri"/>
                <a:cs typeface="Calibri"/>
              </a:rPr>
              <a:t>without </a:t>
            </a:r>
            <a:r>
              <a:rPr lang="en-US" sz="1600" b="1" i="1" spc="215" dirty="0">
                <a:solidFill>
                  <a:schemeClr val="tx2"/>
                </a:solidFill>
                <a:latin typeface="Calibri"/>
                <a:cs typeface="Calibri"/>
              </a:rPr>
              <a:t>being</a:t>
            </a:r>
            <a:r>
              <a:rPr lang="en-US" sz="1600" b="1" i="1" spc="70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1600" b="1" i="1" spc="110" dirty="0">
                <a:solidFill>
                  <a:schemeClr val="tx2"/>
                </a:solidFill>
                <a:latin typeface="Calibri"/>
                <a:cs typeface="Calibri"/>
              </a:rPr>
              <a:t>explicitly</a:t>
            </a:r>
            <a:r>
              <a:rPr lang="en-US" sz="1600" b="1" i="1" spc="70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1600" b="1" i="1" spc="155" dirty="0">
                <a:solidFill>
                  <a:schemeClr val="tx2"/>
                </a:solidFill>
                <a:latin typeface="Calibri"/>
                <a:cs typeface="Calibri"/>
              </a:rPr>
              <a:t>programmed.</a:t>
            </a:r>
            <a:endParaRPr lang="en-US" sz="1600" b="1" dirty="0">
              <a:solidFill>
                <a:schemeClr val="tx2"/>
              </a:solidFill>
              <a:latin typeface="Calibri"/>
              <a:cs typeface="Calibri"/>
            </a:endParaRPr>
          </a:p>
          <a:p>
            <a:pPr>
              <a:lnSpc>
                <a:spcPct val="90000"/>
              </a:lnSpc>
              <a:spcBef>
                <a:spcPts val="1839"/>
              </a:spcBef>
            </a:pPr>
            <a:endParaRPr lang="en-US" sz="1600" dirty="0">
              <a:solidFill>
                <a:schemeClr val="tx2"/>
              </a:solidFill>
              <a:latin typeface="Calibri"/>
              <a:cs typeface="Calibri"/>
            </a:endParaRPr>
          </a:p>
          <a:p>
            <a:pPr marL="0" marR="5080" indent="0">
              <a:lnSpc>
                <a:spcPct val="90000"/>
              </a:lnSpc>
              <a:buNone/>
            </a:pPr>
            <a:r>
              <a:rPr lang="en-US" sz="1600" spc="185" dirty="0">
                <a:solidFill>
                  <a:schemeClr val="tx2"/>
                </a:solidFill>
                <a:latin typeface="Calibri"/>
                <a:cs typeface="Calibri"/>
              </a:rPr>
              <a:t>He</a:t>
            </a:r>
            <a:r>
              <a:rPr lang="en-US" sz="1600" spc="75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1600" spc="170" dirty="0">
                <a:solidFill>
                  <a:schemeClr val="tx2"/>
                </a:solidFill>
                <a:latin typeface="Calibri"/>
                <a:cs typeface="Calibri"/>
              </a:rPr>
              <a:t>developed</a:t>
            </a:r>
            <a:r>
              <a:rPr lang="en-US" sz="1600" spc="55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1600" spc="80" dirty="0">
                <a:solidFill>
                  <a:schemeClr val="tx2"/>
                </a:solidFill>
                <a:latin typeface="Calibri"/>
                <a:cs typeface="Calibri"/>
              </a:rPr>
              <a:t>the</a:t>
            </a:r>
            <a:r>
              <a:rPr lang="en-US" sz="1600" spc="75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1600" spc="120" dirty="0">
                <a:solidFill>
                  <a:schemeClr val="tx2"/>
                </a:solidFill>
                <a:latin typeface="Calibri"/>
                <a:cs typeface="Calibri"/>
              </a:rPr>
              <a:t>checkers-</a:t>
            </a:r>
            <a:r>
              <a:rPr lang="en-US" sz="1600" spc="150" dirty="0">
                <a:solidFill>
                  <a:schemeClr val="tx2"/>
                </a:solidFill>
                <a:latin typeface="Calibri"/>
                <a:cs typeface="Calibri"/>
              </a:rPr>
              <a:t>playing</a:t>
            </a:r>
            <a:r>
              <a:rPr lang="en-US" sz="1600" spc="65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1600" spc="140" dirty="0">
                <a:solidFill>
                  <a:schemeClr val="tx2"/>
                </a:solidFill>
                <a:latin typeface="Calibri"/>
                <a:cs typeface="Calibri"/>
              </a:rPr>
              <a:t>program,</a:t>
            </a:r>
            <a:r>
              <a:rPr lang="en-US" sz="1600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1600" spc="85" dirty="0">
                <a:solidFill>
                  <a:schemeClr val="tx2"/>
                </a:solidFill>
                <a:latin typeface="Calibri"/>
                <a:cs typeface="Calibri"/>
              </a:rPr>
              <a:t>in</a:t>
            </a:r>
            <a:r>
              <a:rPr lang="en-US" sz="1600" spc="75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1600" spc="80" dirty="0">
                <a:solidFill>
                  <a:schemeClr val="tx2"/>
                </a:solidFill>
                <a:latin typeface="Calibri"/>
                <a:cs typeface="Calibri"/>
              </a:rPr>
              <a:t>the</a:t>
            </a:r>
            <a:r>
              <a:rPr lang="en-US" sz="1600" spc="75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1600" spc="65" dirty="0">
                <a:solidFill>
                  <a:schemeClr val="tx2"/>
                </a:solidFill>
                <a:latin typeface="Calibri"/>
                <a:cs typeface="Calibri"/>
              </a:rPr>
              <a:t>late</a:t>
            </a:r>
            <a:r>
              <a:rPr lang="en-US" sz="1600" spc="75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1600" spc="130" dirty="0">
                <a:solidFill>
                  <a:schemeClr val="tx2"/>
                </a:solidFill>
                <a:latin typeface="Calibri"/>
                <a:cs typeface="Calibri"/>
              </a:rPr>
              <a:t>1950s,</a:t>
            </a:r>
            <a:r>
              <a:rPr lang="en-US" sz="1600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1600" spc="165" dirty="0">
                <a:solidFill>
                  <a:schemeClr val="tx2"/>
                </a:solidFill>
                <a:latin typeface="Calibri"/>
                <a:cs typeface="Calibri"/>
              </a:rPr>
              <a:t>one</a:t>
            </a:r>
            <a:r>
              <a:rPr lang="en-US" sz="1600" spc="75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1600" spc="80" dirty="0">
                <a:solidFill>
                  <a:schemeClr val="tx2"/>
                </a:solidFill>
                <a:latin typeface="Calibri"/>
                <a:cs typeface="Calibri"/>
              </a:rPr>
              <a:t>of</a:t>
            </a:r>
            <a:r>
              <a:rPr lang="en-US" sz="1600" spc="130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1600" spc="70" dirty="0">
                <a:solidFill>
                  <a:schemeClr val="tx2"/>
                </a:solidFill>
                <a:latin typeface="Calibri"/>
                <a:cs typeface="Calibri"/>
              </a:rPr>
              <a:t>his </a:t>
            </a:r>
            <a:r>
              <a:rPr lang="en-US" sz="1600" spc="114" dirty="0">
                <a:solidFill>
                  <a:schemeClr val="tx2"/>
                </a:solidFill>
                <a:latin typeface="Calibri"/>
                <a:cs typeface="Calibri"/>
              </a:rPr>
              <a:t>most</a:t>
            </a:r>
            <a:r>
              <a:rPr lang="en-US" sz="1600" spc="70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1600" spc="125" dirty="0">
                <a:solidFill>
                  <a:schemeClr val="tx2"/>
                </a:solidFill>
                <a:latin typeface="Calibri"/>
                <a:cs typeface="Calibri"/>
              </a:rPr>
              <a:t>notable</a:t>
            </a:r>
            <a:r>
              <a:rPr lang="en-US" sz="1600" spc="75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1600" spc="120" dirty="0">
                <a:solidFill>
                  <a:schemeClr val="tx2"/>
                </a:solidFill>
                <a:latin typeface="Calibri"/>
                <a:cs typeface="Calibri"/>
              </a:rPr>
              <a:t>achievements</a:t>
            </a:r>
            <a:r>
              <a:rPr lang="en-US" sz="1600" spc="65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1600" spc="85" dirty="0">
                <a:solidFill>
                  <a:schemeClr val="tx2"/>
                </a:solidFill>
                <a:latin typeface="Calibri"/>
                <a:cs typeface="Calibri"/>
              </a:rPr>
              <a:t>in</a:t>
            </a:r>
            <a:r>
              <a:rPr lang="en-US" sz="1600" spc="80" dirty="0">
                <a:solidFill>
                  <a:schemeClr val="tx2"/>
                </a:solidFill>
                <a:latin typeface="Calibri"/>
                <a:cs typeface="Calibri"/>
              </a:rPr>
              <a:t> the</a:t>
            </a:r>
            <a:r>
              <a:rPr lang="en-US" sz="1600" spc="75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1600" spc="95" dirty="0">
                <a:solidFill>
                  <a:schemeClr val="tx2"/>
                </a:solidFill>
                <a:latin typeface="Calibri"/>
                <a:cs typeface="Calibri"/>
              </a:rPr>
              <a:t>field</a:t>
            </a:r>
            <a:r>
              <a:rPr lang="en-US" sz="1600" spc="65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1600" spc="80" dirty="0">
                <a:solidFill>
                  <a:schemeClr val="tx2"/>
                </a:solidFill>
                <a:latin typeface="Calibri"/>
                <a:cs typeface="Calibri"/>
              </a:rPr>
              <a:t>of</a:t>
            </a:r>
            <a:r>
              <a:rPr lang="en-US" sz="1600" spc="135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1600" spc="50" dirty="0">
                <a:solidFill>
                  <a:schemeClr val="tx2"/>
                </a:solidFill>
                <a:latin typeface="Calibri"/>
                <a:cs typeface="Calibri"/>
              </a:rPr>
              <a:t>artificial</a:t>
            </a:r>
            <a:r>
              <a:rPr lang="en-US" sz="1600" spc="65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1600" spc="120" dirty="0">
                <a:solidFill>
                  <a:schemeClr val="tx2"/>
                </a:solidFill>
                <a:latin typeface="Calibri"/>
                <a:cs typeface="Calibri"/>
              </a:rPr>
              <a:t>intelligence</a:t>
            </a:r>
            <a:r>
              <a:rPr lang="en-US" sz="1600" spc="80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1600" spc="175" dirty="0">
                <a:solidFill>
                  <a:schemeClr val="tx2"/>
                </a:solidFill>
                <a:latin typeface="Calibri"/>
                <a:cs typeface="Calibri"/>
              </a:rPr>
              <a:t>and</a:t>
            </a:r>
            <a:r>
              <a:rPr lang="en-US" sz="1600" spc="65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1600" spc="130" dirty="0">
                <a:solidFill>
                  <a:schemeClr val="tx2"/>
                </a:solidFill>
                <a:latin typeface="Calibri"/>
                <a:cs typeface="Calibri"/>
              </a:rPr>
              <a:t>machine </a:t>
            </a:r>
            <a:r>
              <a:rPr lang="en-US" sz="1600" spc="105" dirty="0">
                <a:solidFill>
                  <a:schemeClr val="tx2"/>
                </a:solidFill>
                <a:latin typeface="Calibri"/>
                <a:cs typeface="Calibri"/>
              </a:rPr>
              <a:t>learning.</a:t>
            </a:r>
            <a:endParaRPr lang="en-US" sz="1600" dirty="0">
              <a:solidFill>
                <a:schemeClr val="tx2"/>
              </a:solidFill>
              <a:latin typeface="Calibri"/>
              <a:cs typeface="Calibri"/>
            </a:endParaRPr>
          </a:p>
          <a:p>
            <a:pPr>
              <a:lnSpc>
                <a:spcPct val="90000"/>
              </a:lnSpc>
            </a:pPr>
            <a:endParaRPr lang="en-US" sz="1600" dirty="0">
              <a:solidFill>
                <a:schemeClr val="tx2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174211" cy="2175328"/>
            <a:chOff x="-305" y="-1"/>
            <a:chExt cx="3832880" cy="2876136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object 4">
            <a:extLst>
              <a:ext uri="{FF2B5EF4-FFF2-40B4-BE49-F238E27FC236}">
                <a16:creationId xmlns:a16="http://schemas.microsoft.com/office/drawing/2014/main" id="{5E7BA052-8B49-7319-7320-90E6C057FBC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56" y="5986828"/>
            <a:ext cx="871168" cy="87116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137" y="263633"/>
            <a:ext cx="7375161" cy="1325563"/>
          </a:xfrm>
        </p:spPr>
        <p:txBody>
          <a:bodyPr anchor="b">
            <a:normAutofit/>
          </a:bodyPr>
          <a:lstStyle/>
          <a:p>
            <a:r>
              <a:rPr lang="en-US" sz="3100" b="1" dirty="0">
                <a:solidFill>
                  <a:schemeClr val="tx2"/>
                </a:solidFill>
              </a:rPr>
              <a:t>Definition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17417" y="0"/>
            <a:ext cx="2926583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4419" y="2890979"/>
            <a:ext cx="7375161" cy="2693976"/>
          </a:xfrm>
        </p:spPr>
        <p:txBody>
          <a:bodyPr>
            <a:normAutofit/>
          </a:bodyPr>
          <a:lstStyle/>
          <a:p>
            <a:pPr marL="0" marR="1397000" indent="0">
              <a:spcBef>
                <a:spcPts val="100"/>
              </a:spcBef>
              <a:buNone/>
            </a:pPr>
            <a:endParaRPr lang="en-US" sz="1600" spc="85" dirty="0">
              <a:solidFill>
                <a:schemeClr val="tx2"/>
              </a:solidFill>
              <a:latin typeface="Calibri"/>
              <a:cs typeface="Calibri"/>
            </a:endParaRPr>
          </a:p>
          <a:p>
            <a:pPr marL="0" indent="0">
              <a:spcBef>
                <a:spcPts val="1300"/>
              </a:spcBef>
              <a:buNone/>
            </a:pPr>
            <a:r>
              <a:rPr lang="en-US" sz="2000" spc="-50" dirty="0">
                <a:solidFill>
                  <a:schemeClr val="tx2"/>
                </a:solidFill>
                <a:latin typeface="Calibri"/>
                <a:cs typeface="Calibri"/>
              </a:rPr>
              <a:t>Tom</a:t>
            </a:r>
            <a:r>
              <a:rPr lang="en-US" sz="2000" spc="-65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alibri"/>
                <a:cs typeface="Calibri"/>
              </a:rPr>
              <a:t>Mitchell,</a:t>
            </a:r>
            <a:r>
              <a:rPr lang="en-US" sz="2000" spc="-85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alibri"/>
                <a:cs typeface="Calibri"/>
              </a:rPr>
              <a:t>a</a:t>
            </a:r>
            <a:r>
              <a:rPr lang="en-US" sz="2000" spc="-70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alibri"/>
                <a:cs typeface="Calibri"/>
              </a:rPr>
              <a:t>renowned</a:t>
            </a:r>
            <a:r>
              <a:rPr lang="en-US" sz="2000" spc="-75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alibri"/>
                <a:cs typeface="Calibri"/>
              </a:rPr>
              <a:t>computer</a:t>
            </a:r>
            <a:r>
              <a:rPr lang="en-US" sz="2000" spc="-75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alibri"/>
                <a:cs typeface="Calibri"/>
              </a:rPr>
              <a:t>scientist,</a:t>
            </a:r>
            <a:r>
              <a:rPr lang="en-US" sz="2000" spc="-75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alibri"/>
                <a:cs typeface="Calibri"/>
              </a:rPr>
              <a:t>defined</a:t>
            </a:r>
            <a:r>
              <a:rPr lang="en-US" sz="2000" spc="-75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alibri"/>
                <a:cs typeface="Calibri"/>
              </a:rPr>
              <a:t>machine</a:t>
            </a:r>
            <a:r>
              <a:rPr lang="en-US" sz="2000" spc="-70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Calibri"/>
                <a:cs typeface="Calibri"/>
              </a:rPr>
              <a:t>learning</a:t>
            </a:r>
            <a:r>
              <a:rPr lang="en-US" sz="2000" spc="-80" dirty="0">
                <a:solidFill>
                  <a:schemeClr val="tx2"/>
                </a:solidFill>
                <a:latin typeface="Calibri"/>
                <a:cs typeface="Calibri"/>
              </a:rPr>
              <a:t> </a:t>
            </a:r>
            <a:r>
              <a:rPr lang="en-US" sz="2000" spc="-25" dirty="0">
                <a:solidFill>
                  <a:schemeClr val="tx2"/>
                </a:solidFill>
                <a:latin typeface="Calibri"/>
                <a:cs typeface="Calibri"/>
              </a:rPr>
              <a:t>as:</a:t>
            </a:r>
            <a:endParaRPr lang="en-US" sz="2000" dirty="0">
              <a:solidFill>
                <a:schemeClr val="tx2"/>
              </a:solidFill>
              <a:latin typeface="Calibri"/>
              <a:cs typeface="Calibri"/>
            </a:endParaRPr>
          </a:p>
          <a:p>
            <a:pPr marL="12700" marR="5080">
              <a:spcBef>
                <a:spcPts val="885"/>
              </a:spcBef>
            </a:pPr>
            <a:endParaRPr lang="en-US" sz="2000" dirty="0">
              <a:solidFill>
                <a:schemeClr val="tx2"/>
              </a:solidFill>
              <a:latin typeface="Calibri"/>
              <a:cs typeface="Calibri"/>
            </a:endParaRPr>
          </a:p>
          <a:p>
            <a:pPr marL="0" marR="5080" indent="0">
              <a:spcBef>
                <a:spcPts val="885"/>
              </a:spcBef>
              <a:buNone/>
            </a:pPr>
            <a:r>
              <a:rPr lang="en-US" sz="2000" dirty="0">
                <a:latin typeface="Calibri"/>
                <a:cs typeface="Calibri"/>
              </a:rPr>
              <a:t>"A</a:t>
            </a:r>
            <a:r>
              <a:rPr lang="en-US" sz="2000" spc="-35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computer</a:t>
            </a:r>
            <a:r>
              <a:rPr lang="en-US" sz="2000" spc="-35" dirty="0">
                <a:latin typeface="Calibri"/>
                <a:cs typeface="Calibri"/>
              </a:rPr>
              <a:t> </a:t>
            </a:r>
            <a:r>
              <a:rPr lang="en-US" sz="2000" spc="-10" dirty="0">
                <a:latin typeface="Calibri"/>
                <a:cs typeface="Calibri"/>
              </a:rPr>
              <a:t>program</a:t>
            </a:r>
            <a:r>
              <a:rPr lang="en-US" sz="2000" spc="-35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is</a:t>
            </a:r>
            <a:r>
              <a:rPr lang="en-US" sz="2000" spc="-30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said</a:t>
            </a:r>
            <a:r>
              <a:rPr lang="en-US" sz="2000" spc="-40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to</a:t>
            </a:r>
            <a:r>
              <a:rPr lang="en-US" sz="2000" spc="-45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learn</a:t>
            </a:r>
            <a:r>
              <a:rPr lang="en-US" sz="2000" spc="-35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from</a:t>
            </a:r>
            <a:r>
              <a:rPr lang="en-US" sz="2000" spc="-35" dirty="0">
                <a:latin typeface="Calibri"/>
                <a:cs typeface="Calibri"/>
              </a:rPr>
              <a:t> </a:t>
            </a:r>
            <a:r>
              <a:rPr lang="en-US" sz="2000" spc="-10" dirty="0">
                <a:latin typeface="Calibri"/>
                <a:cs typeface="Calibri"/>
              </a:rPr>
              <a:t>experience</a:t>
            </a:r>
            <a:r>
              <a:rPr lang="en-US" sz="2000" spc="-35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E</a:t>
            </a:r>
            <a:r>
              <a:rPr lang="en-US" sz="2000" spc="-40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with</a:t>
            </a:r>
            <a:r>
              <a:rPr lang="en-US" sz="2000" spc="-35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respect</a:t>
            </a:r>
            <a:r>
              <a:rPr lang="en-US" sz="2000" spc="-35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to</a:t>
            </a:r>
            <a:r>
              <a:rPr lang="en-US" sz="2000" spc="-45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some</a:t>
            </a:r>
            <a:r>
              <a:rPr lang="en-US" sz="2000" spc="-30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task</a:t>
            </a:r>
            <a:r>
              <a:rPr lang="en-US" sz="2000" spc="-35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T</a:t>
            </a:r>
            <a:r>
              <a:rPr lang="en-US" sz="2000" spc="-40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and</a:t>
            </a:r>
            <a:r>
              <a:rPr lang="en-US" sz="2000" spc="-35" dirty="0">
                <a:latin typeface="Calibri"/>
                <a:cs typeface="Calibri"/>
              </a:rPr>
              <a:t> </a:t>
            </a:r>
            <a:r>
              <a:rPr lang="en-US" sz="2000" spc="-20" dirty="0">
                <a:latin typeface="Calibri"/>
                <a:cs typeface="Calibri"/>
              </a:rPr>
              <a:t>some </a:t>
            </a:r>
            <a:r>
              <a:rPr lang="en-US" sz="2000" spc="-10" dirty="0">
                <a:latin typeface="Calibri"/>
                <a:cs typeface="Calibri"/>
              </a:rPr>
              <a:t>performance</a:t>
            </a:r>
            <a:r>
              <a:rPr lang="en-US" sz="2000" spc="-75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measure</a:t>
            </a:r>
            <a:r>
              <a:rPr lang="en-US" sz="2000" spc="-25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P</a:t>
            </a:r>
            <a:r>
              <a:rPr lang="en-US" sz="2000" spc="-20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if</a:t>
            </a:r>
            <a:r>
              <a:rPr lang="en-US" sz="2000" spc="-30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its</a:t>
            </a:r>
            <a:r>
              <a:rPr lang="en-US" sz="2000" spc="-25" dirty="0">
                <a:latin typeface="Calibri"/>
                <a:cs typeface="Calibri"/>
              </a:rPr>
              <a:t> </a:t>
            </a:r>
            <a:r>
              <a:rPr lang="en-US" sz="2000" spc="-10" dirty="0">
                <a:latin typeface="Calibri"/>
                <a:cs typeface="Calibri"/>
              </a:rPr>
              <a:t>performance</a:t>
            </a:r>
            <a:r>
              <a:rPr lang="en-US" sz="2000" spc="-25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on</a:t>
            </a:r>
            <a:r>
              <a:rPr lang="en-US" sz="2000" spc="-30" dirty="0">
                <a:latin typeface="Calibri"/>
                <a:cs typeface="Calibri"/>
              </a:rPr>
              <a:t> </a:t>
            </a:r>
            <a:r>
              <a:rPr lang="en-US" sz="2000" spc="-114" dirty="0">
                <a:latin typeface="Calibri"/>
                <a:cs typeface="Calibri"/>
              </a:rPr>
              <a:t>T,</a:t>
            </a:r>
            <a:r>
              <a:rPr lang="en-US" sz="2000" spc="-5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as</a:t>
            </a:r>
            <a:r>
              <a:rPr lang="en-US" sz="2000" spc="-20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measured</a:t>
            </a:r>
            <a:r>
              <a:rPr lang="en-US" sz="2000" spc="-30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by</a:t>
            </a:r>
            <a:r>
              <a:rPr lang="en-US" sz="2000" spc="-35" dirty="0">
                <a:latin typeface="Calibri"/>
                <a:cs typeface="Calibri"/>
              </a:rPr>
              <a:t> </a:t>
            </a:r>
            <a:r>
              <a:rPr lang="en-US" sz="2000" spc="-140" dirty="0">
                <a:latin typeface="Calibri"/>
                <a:cs typeface="Calibri"/>
              </a:rPr>
              <a:t>P,</a:t>
            </a:r>
            <a:r>
              <a:rPr lang="en-US" sz="2000" spc="-5" dirty="0">
                <a:latin typeface="Calibri"/>
                <a:cs typeface="Calibri"/>
              </a:rPr>
              <a:t> </a:t>
            </a:r>
            <a:r>
              <a:rPr lang="en-US" sz="2000" spc="-10" dirty="0">
                <a:latin typeface="Calibri"/>
                <a:cs typeface="Calibri"/>
              </a:rPr>
              <a:t>improves</a:t>
            </a:r>
            <a:r>
              <a:rPr lang="en-US" sz="2000" spc="-25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with</a:t>
            </a:r>
            <a:r>
              <a:rPr lang="en-US" sz="2000" spc="-25" dirty="0">
                <a:latin typeface="Calibri"/>
                <a:cs typeface="Calibri"/>
              </a:rPr>
              <a:t> </a:t>
            </a:r>
            <a:r>
              <a:rPr lang="en-US" sz="2000" spc="-10" dirty="0">
                <a:latin typeface="Calibri"/>
                <a:cs typeface="Calibri"/>
              </a:rPr>
              <a:t>experience</a:t>
            </a:r>
            <a:r>
              <a:rPr lang="en-US" sz="2000" spc="-25" dirty="0">
                <a:latin typeface="Calibri"/>
                <a:cs typeface="Calibri"/>
              </a:rPr>
              <a:t> E."</a:t>
            </a:r>
            <a:endParaRPr lang="en-US" sz="2000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sz="1600" dirty="0">
              <a:solidFill>
                <a:schemeClr val="tx2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174211" cy="2175328"/>
            <a:chOff x="-305" y="-1"/>
            <a:chExt cx="3832880" cy="2876136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object 4">
            <a:extLst>
              <a:ext uri="{FF2B5EF4-FFF2-40B4-BE49-F238E27FC236}">
                <a16:creationId xmlns:a16="http://schemas.microsoft.com/office/drawing/2014/main" id="{5E7BA052-8B49-7319-7320-90E6C057FBC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56" y="5986828"/>
            <a:ext cx="871168" cy="87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633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1824</TotalTime>
  <Words>1241</Words>
  <Application>Microsoft Macintosh PowerPoint</Application>
  <PresentationFormat>On-screen Show (4:3)</PresentationFormat>
  <Paragraphs>154</Paragraphs>
  <Slides>35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-webkit-standard</vt:lpstr>
      <vt:lpstr>Aptos</vt:lpstr>
      <vt:lpstr>Arial</vt:lpstr>
      <vt:lpstr>Calibri</vt:lpstr>
      <vt:lpstr>Cambria Math</vt:lpstr>
      <vt:lpstr>LiberationSans</vt:lpstr>
      <vt:lpstr>LiberationSerif</vt:lpstr>
      <vt:lpstr>Lucida Sans</vt:lpstr>
      <vt:lpstr>Roboto</vt:lpstr>
      <vt:lpstr>Office Theme</vt:lpstr>
      <vt:lpstr>Introduction to Machine Learning Day 1</vt:lpstr>
      <vt:lpstr>About instructor</vt:lpstr>
      <vt:lpstr>Ice Breaker  ML Bingo</vt:lpstr>
      <vt:lpstr>When you know the foundation of ML  Your Limit Is the Sky</vt:lpstr>
      <vt:lpstr>PowerPoint Presentation</vt:lpstr>
      <vt:lpstr>Terminology Used in This Course </vt:lpstr>
      <vt:lpstr>Terminology Used in This Course </vt:lpstr>
      <vt:lpstr>Definition</vt:lpstr>
      <vt:lpstr>Definition</vt:lpstr>
      <vt:lpstr>Machine Learning Algorithms</vt:lpstr>
      <vt:lpstr>Introduction to Machine Learning</vt:lpstr>
      <vt:lpstr>Introduction to Machine Learning</vt:lpstr>
      <vt:lpstr>Introduction to Machine Learning</vt:lpstr>
      <vt:lpstr>Supervised Learning</vt:lpstr>
      <vt:lpstr>Supervised Learning</vt:lpstr>
      <vt:lpstr>Supervised Learning</vt:lpstr>
      <vt:lpstr>Supervised Learning</vt:lpstr>
      <vt:lpstr>Linear Regression</vt:lpstr>
      <vt:lpstr>Simple Linear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Linear Regression from Scratch</vt:lpstr>
      <vt:lpstr>Next Up: Hands-On Regression Notebook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 Day 1</dc:title>
  <dc:subject/>
  <dc:creator/>
  <cp:keywords/>
  <dc:description>generated using python-pptx</dc:description>
  <cp:lastModifiedBy>Sammie Omranian</cp:lastModifiedBy>
  <cp:revision>94</cp:revision>
  <dcterms:created xsi:type="dcterms:W3CDTF">2013-01-27T09:14:16Z</dcterms:created>
  <dcterms:modified xsi:type="dcterms:W3CDTF">2025-06-08T23:24:57Z</dcterms:modified>
  <cp:category/>
</cp:coreProperties>
</file>